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0" r:id="rId1"/>
  </p:sldMasterIdLst>
  <p:sldIdLst>
    <p:sldId id="256" r:id="rId2"/>
    <p:sldId id="267" r:id="rId3"/>
    <p:sldId id="257" r:id="rId4"/>
    <p:sldId id="265" r:id="rId5"/>
    <p:sldId id="266" r:id="rId6"/>
    <p:sldId id="262" r:id="rId7"/>
    <p:sldId id="264" r:id="rId8"/>
    <p:sldId id="263" r:id="rId9"/>
    <p:sldId id="268" r:id="rId10"/>
    <p:sldId id="269" r:id="rId11"/>
    <p:sldId id="270" r:id="rId12"/>
    <p:sldId id="271" r:id="rId13"/>
    <p:sldId id="260" r:id="rId14"/>
    <p:sldId id="26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018D"/>
    <a:srgbClr val="B378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739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488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038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893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444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799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9/16/2024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93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89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236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994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820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766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634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7185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830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87DE6118-2437-4B30-8E3C-4D2BE6020583}" type="datetimeFigureOut">
              <a:rPr lang="en-US" smtClean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15181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87DE6118-2437-4B30-8E3C-4D2BE6020583}" type="datetimeFigureOut">
              <a:rPr lang="en-US" smtClean="0"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19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9/16/2024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657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  <p:sldLayoutId id="2147483823" r:id="rId13"/>
    <p:sldLayoutId id="2147483824" r:id="rId14"/>
    <p:sldLayoutId id="2147483825" r:id="rId15"/>
    <p:sldLayoutId id="2147483826" r:id="rId16"/>
    <p:sldLayoutId id="214748382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1396" y="4743179"/>
            <a:ext cx="8644961" cy="1405467"/>
          </a:xfrm>
        </p:spPr>
        <p:txBody>
          <a:bodyPr>
            <a:noAutofit/>
          </a:bodyPr>
          <a:lstStyle/>
          <a:p>
            <a:r>
              <a:rPr lang="en-GB" sz="3200" cap="none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Y6 </a:t>
            </a:r>
            <a:r>
              <a:rPr lang="en-GB" sz="3200" cap="none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Meet the teacher meeting</a:t>
            </a:r>
          </a:p>
          <a:p>
            <a:r>
              <a:rPr lang="en-GB" sz="3200" cap="none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Tuesday </a:t>
            </a:r>
            <a:r>
              <a:rPr lang="en-GB" sz="3200" cap="none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17</a:t>
            </a:r>
            <a:r>
              <a:rPr lang="en-GB" sz="3200" cap="none" baseline="30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th</a:t>
            </a:r>
            <a:r>
              <a:rPr lang="en-GB" sz="3200" cap="none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 </a:t>
            </a:r>
            <a:r>
              <a:rPr lang="en-GB" sz="3200" cap="none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September 2024</a:t>
            </a:r>
            <a:endParaRPr lang="en-GB" sz="3200" cap="none" dirty="0">
              <a:solidFill>
                <a:schemeClr val="bg1"/>
              </a:solidFill>
              <a:latin typeface="NTPreCursivefk" panose="0300040000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89294" y="2551187"/>
            <a:ext cx="84871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Welcome parents</a:t>
            </a:r>
            <a:endParaRPr lang="en-GB" sz="6600" dirty="0">
              <a:solidFill>
                <a:schemeClr val="bg1"/>
              </a:solidFill>
              <a:latin typeface="NTPreCursivefk" panose="0300040000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547" b="28646" l="14495" r="24890">
                        <a14:foregroundMark x1="19985" y1="16536" x2="19985" y2="16536"/>
                        <a14:foregroundMark x1="19400" y1="18099" x2="19400" y2="18099"/>
                      </a14:backgroundRemoval>
                    </a14:imgEffect>
                  </a14:imgLayer>
                </a14:imgProps>
              </a:ext>
            </a:extLst>
          </a:blip>
          <a:srcRect l="14531" t="11576" r="75274" b="71522"/>
          <a:stretch/>
        </p:blipFill>
        <p:spPr>
          <a:xfrm>
            <a:off x="4880391" y="336039"/>
            <a:ext cx="2305318" cy="214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09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50327" y="67542"/>
            <a:ext cx="9328443" cy="1817170"/>
          </a:xfrm>
        </p:spPr>
        <p:txBody>
          <a:bodyPr>
            <a:normAutofit/>
          </a:bodyPr>
          <a:lstStyle/>
          <a:p>
            <a:r>
              <a:rPr lang="en-US" sz="7200" u="sng" cap="none" dirty="0" smtClean="0">
                <a:latin typeface="NTPreCursivefk" panose="03000400000000000000" pitchFamily="66" charset="0"/>
              </a:rPr>
              <a:t>Meet the teachers</a:t>
            </a:r>
            <a:endParaRPr lang="en-GB" sz="7200" u="sng" cap="none" dirty="0">
              <a:latin typeface="NTPreCursivefk" panose="0300040000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66210" y="1995055"/>
            <a:ext cx="491360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Class teachers</a:t>
            </a:r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:</a:t>
            </a: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6G</a:t>
            </a:r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 </a:t>
            </a:r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– Miss </a:t>
            </a:r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Geddes</a:t>
            </a:r>
            <a:endParaRPr lang="en-GB" sz="4000" dirty="0" smtClean="0">
              <a:solidFill>
                <a:schemeClr val="bg1"/>
              </a:solidFill>
              <a:latin typeface="NTPreCursivefk" panose="03000400000000000000" pitchFamily="66" charset="0"/>
            </a:endParaRP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6T</a:t>
            </a:r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 </a:t>
            </a:r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– </a:t>
            </a:r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Mr </a:t>
            </a:r>
            <a:r>
              <a:rPr lang="en-GB" sz="4000" dirty="0" err="1" smtClean="0">
                <a:solidFill>
                  <a:schemeClr val="bg1"/>
                </a:solidFill>
                <a:latin typeface="NTPreCursivefk" panose="03000400000000000000" pitchFamily="66" charset="0"/>
              </a:rPr>
              <a:t>Tayor</a:t>
            </a:r>
            <a:endParaRPr lang="en-GB" sz="4000" dirty="0" smtClean="0">
              <a:solidFill>
                <a:schemeClr val="bg1"/>
              </a:solidFill>
              <a:latin typeface="NTPreCursivefk" panose="03000400000000000000" pitchFamily="66" charset="0"/>
            </a:endParaRPr>
          </a:p>
          <a:p>
            <a:pPr algn="ctr"/>
            <a:endParaRPr lang="en-GB" sz="4000" dirty="0">
              <a:solidFill>
                <a:schemeClr val="bg1"/>
              </a:solidFill>
              <a:latin typeface="NTPreCursivefk" panose="03000400000000000000" pitchFamily="66" charset="0"/>
            </a:endParaRP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Classroom support :</a:t>
            </a:r>
          </a:p>
          <a:p>
            <a:pPr algn="ctr"/>
            <a:r>
              <a:rPr lang="en-GB" sz="4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Mrs Fellows</a:t>
            </a:r>
            <a:endParaRPr lang="en-GB" sz="4000" dirty="0" smtClean="0">
              <a:solidFill>
                <a:schemeClr val="bg1"/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73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69175" y="2795443"/>
            <a:ext cx="3680885" cy="1371600"/>
          </a:xfrm>
        </p:spPr>
        <p:txBody>
          <a:bodyPr>
            <a:noAutofit/>
          </a:bodyPr>
          <a:lstStyle/>
          <a:p>
            <a:pPr algn="ctr"/>
            <a:r>
              <a:rPr lang="en-GB" sz="7200" cap="none" dirty="0" smtClean="0">
                <a:latin typeface="NTPreCursivefk" panose="03000400000000000000" pitchFamily="66" charset="0"/>
              </a:rPr>
              <a:t>Welcome</a:t>
            </a:r>
            <a:br>
              <a:rPr lang="en-GB" sz="7200" cap="none" dirty="0" smtClean="0">
                <a:latin typeface="NTPreCursivefk" panose="03000400000000000000" pitchFamily="66" charset="0"/>
              </a:rPr>
            </a:br>
            <a:r>
              <a:rPr lang="en-GB" sz="7200" cap="none" dirty="0" smtClean="0">
                <a:latin typeface="NTPreCursivefk" panose="03000400000000000000" pitchFamily="66" charset="0"/>
              </a:rPr>
              <a:t>to Year </a:t>
            </a:r>
            <a:r>
              <a:rPr lang="en-GB" sz="7200" cap="none" dirty="0" smtClean="0">
                <a:latin typeface="NTPreCursivefk" panose="03000400000000000000" pitchFamily="66" charset="0"/>
              </a:rPr>
              <a:t>6 </a:t>
            </a:r>
            <a:endParaRPr lang="en-GB" sz="7200" cap="none" dirty="0">
              <a:latin typeface="NTPreCursivefk" panose="03000400000000000000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541125" y="893618"/>
            <a:ext cx="5463755" cy="5175250"/>
          </a:xfrm>
        </p:spPr>
        <p:txBody>
          <a:bodyPr>
            <a:noAutofit/>
          </a:bodyPr>
          <a:lstStyle/>
          <a:p>
            <a:endParaRPr lang="en-GB" sz="3600" dirty="0" smtClean="0">
              <a:latin typeface="NTPreCursivefk" panose="03000400000000000000" pitchFamily="66" charset="0"/>
            </a:endParaRPr>
          </a:p>
          <a:p>
            <a:r>
              <a:rPr lang="en-GB" sz="3600" dirty="0" smtClean="0">
                <a:latin typeface="NTPreCursivefk" panose="03000400000000000000" pitchFamily="66" charset="0"/>
              </a:rPr>
              <a:t>The School day 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The Curriculum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Homework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Uniform</a:t>
            </a:r>
            <a:endParaRPr lang="en-GB" sz="3600" dirty="0">
              <a:latin typeface="NTPreCursivefk" panose="03000400000000000000" pitchFamily="66" charset="0"/>
            </a:endParaRPr>
          </a:p>
          <a:p>
            <a:r>
              <a:rPr lang="en-GB" sz="3600" dirty="0" smtClean="0">
                <a:latin typeface="NTPreCursivefk" panose="03000400000000000000" pitchFamily="66" charset="0"/>
              </a:rPr>
              <a:t>P.E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Helpful information 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Behaviour </a:t>
            </a:r>
          </a:p>
          <a:p>
            <a:r>
              <a:rPr lang="en-GB" sz="3600" dirty="0" smtClean="0">
                <a:latin typeface="NTPreCursivefk" panose="03000400000000000000" pitchFamily="66" charset="0"/>
              </a:rPr>
              <a:t>What you can do?</a:t>
            </a:r>
          </a:p>
          <a:p>
            <a:endParaRPr lang="en-GB" sz="36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34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951" y="3416531"/>
            <a:ext cx="4324838" cy="791308"/>
          </a:xfrm>
        </p:spPr>
        <p:txBody>
          <a:bodyPr>
            <a:noAutofit/>
          </a:bodyPr>
          <a:lstStyle/>
          <a:p>
            <a:r>
              <a:rPr lang="en-GB" sz="6600" u="sng" cap="none" dirty="0" smtClean="0">
                <a:latin typeface="NTPreCursivefk" panose="03000400000000000000" pitchFamily="66" charset="0"/>
              </a:rPr>
              <a:t>The School </a:t>
            </a:r>
            <a:r>
              <a:rPr lang="en-GB" sz="6600" u="sng" dirty="0">
                <a:latin typeface="NTPreCursivefk" panose="03000400000000000000" pitchFamily="66" charset="0"/>
              </a:rPr>
              <a:t>D</a:t>
            </a:r>
            <a:r>
              <a:rPr lang="en-GB" sz="6600" u="sng" cap="none" dirty="0" smtClean="0">
                <a:latin typeface="NTPreCursivefk" panose="03000400000000000000" pitchFamily="66" charset="0"/>
              </a:rPr>
              <a:t>ay </a:t>
            </a:r>
            <a:endParaRPr lang="en-GB" sz="6600" u="sng" cap="none" dirty="0">
              <a:latin typeface="NTPreCursivefk" panose="03000400000000000000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547" b="28646" l="14495" r="24890">
                        <a14:foregroundMark x1="19985" y1="16536" x2="19985" y2="16536"/>
                        <a14:foregroundMark x1="19400" y1="18099" x2="19400" y2="18099"/>
                      </a14:backgroundRemoval>
                    </a14:imgEffect>
                  </a14:imgLayer>
                </a14:imgProps>
              </a:ext>
            </a:extLst>
          </a:blip>
          <a:srcRect l="14531" t="11576" r="75274" b="71522"/>
          <a:stretch/>
        </p:blipFill>
        <p:spPr>
          <a:xfrm>
            <a:off x="9596084" y="290146"/>
            <a:ext cx="2301779" cy="2145483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6789" y="422101"/>
            <a:ext cx="5540184" cy="4818363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8:35: Morning task</a:t>
            </a:r>
            <a:r>
              <a:rPr lang="en-GB" sz="2800" dirty="0">
                <a:solidFill>
                  <a:schemeClr val="tx1"/>
                </a:solidFill>
                <a:latin typeface="NTPreCursivefk" panose="03000400000000000000" pitchFamily="66" charset="0"/>
              </a:rPr>
              <a:t>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/ Registration 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8:55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: Collective worship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9:20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: Lesson 1 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10:30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: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Break Time</a:t>
            </a:r>
            <a:endParaRPr lang="en-GB" sz="28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10:45 Lesson 2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11:45 Lesson 3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12.30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: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Lunch Time</a:t>
            </a:r>
            <a:endParaRPr lang="en-GB" sz="28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1:30: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Lesson 4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2:30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: Lesson 5</a:t>
            </a:r>
            <a:endParaRPr lang="en-GB" sz="28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3.00:Class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read 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3:15: Home Time</a:t>
            </a:r>
          </a:p>
          <a:p>
            <a:endParaRPr lang="en-GB" sz="32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33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12033" y="790780"/>
            <a:ext cx="9612313" cy="1046163"/>
          </a:xfrm>
        </p:spPr>
        <p:txBody>
          <a:bodyPr>
            <a:normAutofit/>
          </a:bodyPr>
          <a:lstStyle/>
          <a:p>
            <a:r>
              <a:rPr lang="en-GB" u="sng" cap="none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Year </a:t>
            </a:r>
            <a:r>
              <a:rPr lang="en-GB" u="sng" cap="none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6 </a:t>
            </a:r>
            <a:r>
              <a:rPr lang="en-GB" u="sng" cap="none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Curriculum</a:t>
            </a:r>
            <a:endParaRPr lang="en-GB" u="sng" cap="none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596841"/>
              </p:ext>
            </p:extLst>
          </p:nvPr>
        </p:nvGraphicFramePr>
        <p:xfrm>
          <a:off x="571603" y="3066727"/>
          <a:ext cx="2701954" cy="26090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01954">
                  <a:extLst>
                    <a:ext uri="{9D8B030D-6E8A-4147-A177-3AD203B41FA5}">
                      <a16:colId xmlns:a16="http://schemas.microsoft.com/office/drawing/2014/main" val="3108832363"/>
                    </a:ext>
                  </a:extLst>
                </a:gridCol>
              </a:tblGrid>
              <a:tr h="1303707">
                <a:tc>
                  <a:txBody>
                    <a:bodyPr/>
                    <a:lstStyle/>
                    <a:p>
                      <a:pPr marL="171450" indent="-17145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effectLst/>
                          <a:latin typeface="NTPreCursivefk" panose="03000400000000000000" pitchFamily="66" charset="0"/>
                        </a:rPr>
                        <a:t>Narratives</a:t>
                      </a:r>
                      <a:r>
                        <a:rPr lang="en-GB" sz="2000" b="0" baseline="0" dirty="0" smtClean="0">
                          <a:effectLst/>
                          <a:latin typeface="NTPreCursivefk" panose="03000400000000000000" pitchFamily="66" charset="0"/>
                        </a:rPr>
                        <a:t> </a:t>
                      </a:r>
                    </a:p>
                    <a:p>
                      <a:pPr marL="171450" indent="-17145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effectLst/>
                          <a:latin typeface="NTPreCursivefk" panose="03000400000000000000" pitchFamily="66" charset="0"/>
                        </a:rPr>
                        <a:t>Character descriptions  </a:t>
                      </a:r>
                    </a:p>
                    <a:p>
                      <a:pPr marL="171450" indent="-17145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effectLst/>
                          <a:latin typeface="NTPreCursivefk" panose="03000400000000000000" pitchFamily="66" charset="0"/>
                        </a:rPr>
                        <a:t>Diary entries</a:t>
                      </a:r>
                    </a:p>
                    <a:p>
                      <a:pPr marL="171450" indent="-17145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effectLst/>
                          <a:latin typeface="NTPreCursivefk" panose="03000400000000000000" pitchFamily="66" charset="0"/>
                        </a:rPr>
                        <a:t>Non chronological reports </a:t>
                      </a:r>
                    </a:p>
                    <a:p>
                      <a:pPr marL="171450" indent="-17145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effectLst/>
                          <a:latin typeface="NTPreCursivefk" panose="03000400000000000000" pitchFamily="66" charset="0"/>
                        </a:rPr>
                        <a:t>Setting descriptions </a:t>
                      </a:r>
                    </a:p>
                    <a:p>
                      <a:pPr marL="171450" indent="-17145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effectLst/>
                          <a:latin typeface="NTPreCursivefk" panose="03000400000000000000" pitchFamily="66" charset="0"/>
                        </a:rPr>
                        <a:t>Formal letter (persuasion) </a:t>
                      </a:r>
                    </a:p>
                    <a:p>
                      <a:pPr marL="171450" indent="-17145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effectLst/>
                          <a:latin typeface="NTPreCursivefk" panose="03000400000000000000" pitchFamily="66" charset="0"/>
                        </a:rPr>
                        <a:t>Balanced arguments </a:t>
                      </a:r>
                      <a:endParaRPr lang="en-GB" sz="2000" b="0" baseline="0" dirty="0" smtClean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 marL="171450" indent="-17145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effectLst/>
                          <a:latin typeface="NTPreCursivefk" panose="03000400000000000000" pitchFamily="66" charset="0"/>
                        </a:rPr>
                        <a:t>Newspaper Articles</a:t>
                      </a:r>
                      <a:endParaRPr lang="en-GB" sz="2000" b="0" baseline="0" dirty="0" smtClean="0">
                        <a:effectLst/>
                        <a:latin typeface="NTPreCursivefk" panose="03000400000000000000" pitchFamily="66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886101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807968"/>
              </p:ext>
            </p:extLst>
          </p:nvPr>
        </p:nvGraphicFramePr>
        <p:xfrm>
          <a:off x="5261847" y="1449583"/>
          <a:ext cx="5178830" cy="23477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5563">
                  <a:extLst>
                    <a:ext uri="{9D8B030D-6E8A-4147-A177-3AD203B41FA5}">
                      <a16:colId xmlns:a16="http://schemas.microsoft.com/office/drawing/2014/main" val="2399597482"/>
                    </a:ext>
                  </a:extLst>
                </a:gridCol>
                <a:gridCol w="1805955">
                  <a:extLst>
                    <a:ext uri="{9D8B030D-6E8A-4147-A177-3AD203B41FA5}">
                      <a16:colId xmlns:a16="http://schemas.microsoft.com/office/drawing/2014/main" val="750603981"/>
                    </a:ext>
                  </a:extLst>
                </a:gridCol>
                <a:gridCol w="1577312">
                  <a:extLst>
                    <a:ext uri="{9D8B030D-6E8A-4147-A177-3AD203B41FA5}">
                      <a16:colId xmlns:a16="http://schemas.microsoft.com/office/drawing/2014/main" val="2701057679"/>
                    </a:ext>
                  </a:extLst>
                </a:gridCol>
              </a:tblGrid>
              <a:tr h="23477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Place </a:t>
                      </a:r>
                      <a:r>
                        <a:rPr lang="en-GB" sz="1800" b="0" dirty="0">
                          <a:effectLst/>
                          <a:latin typeface="NTPreCursivefk" panose="03000400000000000000" pitchFamily="66" charset="0"/>
                        </a:rPr>
                        <a:t>value 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effectLst/>
                          <a:latin typeface="NTPreCursivefk" panose="03000400000000000000" pitchFamily="66" charset="0"/>
                        </a:rPr>
                        <a:t>Addition </a:t>
                      </a: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Subtraction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Multiplication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Division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Fractions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Converting units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 smtClean="0">
                        <a:effectLst/>
                        <a:latin typeface="NTPreCursivefk" panose="03000400000000000000" pitchFamily="66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Decimals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Percentages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Ratio</a:t>
                      </a:r>
                      <a:r>
                        <a:rPr lang="en-GB" sz="1800" b="0" baseline="0" dirty="0" smtClean="0">
                          <a:effectLst/>
                          <a:latin typeface="NTPreCursivefk" panose="03000400000000000000" pitchFamily="66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 smtClean="0">
                          <a:effectLst/>
                          <a:latin typeface="NTPreCursivefk" panose="03000400000000000000" pitchFamily="66" charset="0"/>
                        </a:rPr>
                        <a:t>Algebra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 smtClean="0">
                          <a:effectLst/>
                          <a:latin typeface="NTPreCursivefk" panose="03000400000000000000" pitchFamily="66" charset="0"/>
                        </a:rPr>
                        <a:t>Area, Perimeter, Volume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 smtClean="0">
                          <a:effectLst/>
                          <a:latin typeface="NTPreCursivefk" panose="03000400000000000000" pitchFamily="66" charset="0"/>
                        </a:rPr>
                        <a:t>Statistics</a:t>
                      </a:r>
                      <a:endParaRPr lang="en-GB" sz="1800" b="0" dirty="0" smtClean="0">
                        <a:effectLst/>
                        <a:latin typeface="NTPreCursivefk" panose="03000400000000000000" pitchFamily="66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Geometry</a:t>
                      </a:r>
                      <a:r>
                        <a:rPr lang="en-GB" sz="1800" b="0" baseline="0" dirty="0" smtClean="0">
                          <a:effectLst/>
                          <a:latin typeface="NTPreCursivefk" panose="03000400000000000000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Properties of shapes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Position and Direction </a:t>
                      </a:r>
                      <a:endParaRPr lang="en-GB" sz="1800" b="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560846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530446"/>
              </p:ext>
            </p:extLst>
          </p:nvPr>
        </p:nvGraphicFramePr>
        <p:xfrm>
          <a:off x="3757137" y="4371271"/>
          <a:ext cx="8188250" cy="18588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0678">
                  <a:extLst>
                    <a:ext uri="{9D8B030D-6E8A-4147-A177-3AD203B41FA5}">
                      <a16:colId xmlns:a16="http://schemas.microsoft.com/office/drawing/2014/main" val="3045701067"/>
                    </a:ext>
                  </a:extLst>
                </a:gridCol>
                <a:gridCol w="1509364">
                  <a:extLst>
                    <a:ext uri="{9D8B030D-6E8A-4147-A177-3AD203B41FA5}">
                      <a16:colId xmlns:a16="http://schemas.microsoft.com/office/drawing/2014/main" val="1765020855"/>
                    </a:ext>
                  </a:extLst>
                </a:gridCol>
                <a:gridCol w="1318272">
                  <a:extLst>
                    <a:ext uri="{9D8B030D-6E8A-4147-A177-3AD203B41FA5}">
                      <a16:colId xmlns:a16="http://schemas.microsoft.com/office/drawing/2014/main" val="1723167776"/>
                    </a:ext>
                  </a:extLst>
                </a:gridCol>
                <a:gridCol w="1312926">
                  <a:extLst>
                    <a:ext uri="{9D8B030D-6E8A-4147-A177-3AD203B41FA5}">
                      <a16:colId xmlns:a16="http://schemas.microsoft.com/office/drawing/2014/main" val="3211612969"/>
                    </a:ext>
                  </a:extLst>
                </a:gridCol>
                <a:gridCol w="1201344">
                  <a:extLst>
                    <a:ext uri="{9D8B030D-6E8A-4147-A177-3AD203B41FA5}">
                      <a16:colId xmlns:a16="http://schemas.microsoft.com/office/drawing/2014/main" val="1413169369"/>
                    </a:ext>
                  </a:extLst>
                </a:gridCol>
                <a:gridCol w="1345666">
                  <a:extLst>
                    <a:ext uri="{9D8B030D-6E8A-4147-A177-3AD203B41FA5}">
                      <a16:colId xmlns:a16="http://schemas.microsoft.com/office/drawing/2014/main" val="654800507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Living things and their habitats </a:t>
                      </a:r>
                      <a:r>
                        <a:rPr lang="en-GB" sz="1800" b="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2400" b="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Animals including  Plants and living things–Life cycle humans</a:t>
                      </a:r>
                      <a:r>
                        <a:rPr lang="en-GB" sz="1200" b="0" dirty="0" smtClean="0">
                          <a:effectLst/>
                          <a:latin typeface="NTPreCursivefk" panose="03000400000000000000" pitchFamily="66" charset="0"/>
                        </a:rPr>
                        <a:t> </a:t>
                      </a:r>
                      <a:endParaRPr lang="en-GB" sz="2400" b="0" dirty="0" smtClean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effectLst/>
                        <a:latin typeface="NTPreCursivefk" panose="03000400000000000000" pitchFamily="66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Electricity</a:t>
                      </a:r>
                      <a:endParaRPr lang="en-GB" sz="1800" b="0" dirty="0">
                        <a:effectLst/>
                        <a:latin typeface="NTPreCursivefk" panose="03000400000000000000" pitchFamily="66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Light</a:t>
                      </a:r>
                      <a:endParaRPr lang="en-GB" sz="1800" b="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0" dirty="0">
                        <a:effectLst/>
                        <a:latin typeface="NTPreCursivefk" panose="03000400000000000000" pitchFamily="66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smtClean="0">
                          <a:effectLst/>
                          <a:latin typeface="NTPreCursivefk" panose="03000400000000000000" pitchFamily="66" charset="0"/>
                        </a:rPr>
                        <a:t>Evolution</a:t>
                      </a:r>
                      <a:endParaRPr lang="en-GB" sz="1800" b="0" dirty="0">
                        <a:effectLst/>
                        <a:latin typeface="NTPreCursivefk" panose="03000400000000000000" pitchFamily="66" charset="0"/>
                      </a:endParaRPr>
                    </a:p>
                  </a:txBody>
                  <a:tcPr marL="68580" marR="68580" marT="0" marB="0">
                    <a:solidFill>
                      <a:srgbClr val="760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17049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6764577" y="1002405"/>
            <a:ext cx="2372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u="sng" dirty="0">
                <a:latin typeface="NTPreCursivefk" panose="03000400000000000000" pitchFamily="66" charset="0"/>
              </a:rPr>
              <a:t>Maths  - White Rose</a:t>
            </a:r>
          </a:p>
        </p:txBody>
      </p:sp>
      <p:sp>
        <p:nvSpPr>
          <p:cNvPr id="5" name="Rectangle 4"/>
          <p:cNvSpPr/>
          <p:nvPr/>
        </p:nvSpPr>
        <p:spPr>
          <a:xfrm>
            <a:off x="5347522" y="3791947"/>
            <a:ext cx="37898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u="sng" dirty="0">
                <a:latin typeface="NTPreCursivefk" panose="03000400000000000000" pitchFamily="66" charset="0"/>
              </a:rPr>
              <a:t> </a:t>
            </a:r>
            <a:r>
              <a:rPr lang="en-GB" sz="2400" u="sng" dirty="0" smtClean="0">
                <a:latin typeface="NTPreCursivefk" panose="03000400000000000000" pitchFamily="66" charset="0"/>
              </a:rPr>
              <a:t>Science – National Curriculum </a:t>
            </a:r>
            <a:endParaRPr lang="en-GB" sz="2400" u="sng" dirty="0">
              <a:latin typeface="NTPreCursivefk" panose="0300040000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1603" y="2542056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u="sng" dirty="0">
                <a:latin typeface="NTPreCursivefk" panose="03000400000000000000" pitchFamily="66" charset="0"/>
              </a:rPr>
              <a:t>English   - The </a:t>
            </a:r>
            <a:r>
              <a:rPr lang="en-GB" sz="2400" u="sng" dirty="0" smtClean="0">
                <a:latin typeface="NTPreCursivefk" panose="03000400000000000000" pitchFamily="66" charset="0"/>
              </a:rPr>
              <a:t>Write </a:t>
            </a:r>
            <a:r>
              <a:rPr lang="en-GB" sz="2400" u="sng" dirty="0">
                <a:latin typeface="NTPreCursivefk" panose="03000400000000000000" pitchFamily="66" charset="0"/>
              </a:rPr>
              <a:t>Stuff</a:t>
            </a:r>
            <a:br>
              <a:rPr lang="en-GB" sz="2400" u="sng" dirty="0">
                <a:latin typeface="NTPreCursivefk" panose="03000400000000000000" pitchFamily="66" charset="0"/>
              </a:rPr>
            </a:br>
            <a:endParaRPr lang="en-GB" sz="2400" u="sng" dirty="0">
              <a:latin typeface="NTPreCursivefk" panose="0300040000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9028" y="6236899"/>
            <a:ext cx="117110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latin typeface="NTPreCursivefk" panose="03000400000000000000" pitchFamily="66" charset="0"/>
              </a:rPr>
              <a:t>History, Geography, Religious Education. Computing, PE,  RHSE, Art, </a:t>
            </a:r>
            <a:r>
              <a:rPr lang="en-GB" sz="2400" u="sng" dirty="0" smtClean="0">
                <a:latin typeface="NTPreCursivefk" panose="03000400000000000000" pitchFamily="66" charset="0"/>
              </a:rPr>
              <a:t>D&amp;T, Commando Joes and </a:t>
            </a:r>
            <a:r>
              <a:rPr lang="en-GB" sz="2400" u="sng" dirty="0">
                <a:latin typeface="NTPreCursivefk" panose="03000400000000000000" pitchFamily="66" charset="0"/>
              </a:rPr>
              <a:t>Music </a:t>
            </a:r>
          </a:p>
        </p:txBody>
      </p:sp>
    </p:spTree>
    <p:extLst>
      <p:ext uri="{BB962C8B-B14F-4D97-AF65-F5344CB8AC3E}">
        <p14:creationId xmlns:p14="http://schemas.microsoft.com/office/powerpoint/2010/main" val="269778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09105" y="1144492"/>
            <a:ext cx="64307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 smtClean="0">
                <a:latin typeface="NTPreCursivefk" panose="03000400000000000000" pitchFamily="66" charset="0"/>
              </a:rPr>
              <a:t>Homework</a:t>
            </a:r>
            <a:endParaRPr lang="en-GB" sz="4800" u="sng" dirty="0">
              <a:latin typeface="NTPreCursivefk" panose="0300040000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20516" y="2336044"/>
            <a:ext cx="1030169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NTPreCursivefk" panose="03000400000000000000" pitchFamily="66" charset="0"/>
              </a:rPr>
              <a:t>Our focus is still spellings and reading.</a:t>
            </a:r>
          </a:p>
          <a:p>
            <a:r>
              <a:rPr lang="en-GB" sz="3200" dirty="0" smtClean="0">
                <a:latin typeface="NTPreCursivefk" panose="03000400000000000000" pitchFamily="66" charset="0"/>
              </a:rPr>
              <a:t>Spellings will be given out every </a:t>
            </a:r>
            <a:r>
              <a:rPr lang="en-GB" sz="3200" dirty="0" smtClean="0">
                <a:latin typeface="NTPreCursivefk" panose="03000400000000000000" pitchFamily="66" charset="0"/>
              </a:rPr>
              <a:t>Monday </a:t>
            </a:r>
            <a:r>
              <a:rPr lang="en-GB" sz="3200" dirty="0" smtClean="0">
                <a:latin typeface="NTPreCursivefk" panose="03000400000000000000" pitchFamily="66" charset="0"/>
              </a:rPr>
              <a:t>and they will tested every </a:t>
            </a:r>
            <a:r>
              <a:rPr lang="en-GB" sz="3200" dirty="0" smtClean="0">
                <a:latin typeface="NTPreCursivefk" panose="03000400000000000000" pitchFamily="66" charset="0"/>
              </a:rPr>
              <a:t>Friday. </a:t>
            </a:r>
            <a:endParaRPr lang="en-GB" sz="3200" dirty="0" smtClean="0">
              <a:latin typeface="NTPreCursivefk" panose="03000400000000000000" pitchFamily="66" charset="0"/>
            </a:endParaRPr>
          </a:p>
          <a:p>
            <a:endParaRPr lang="en-GB" sz="3200" dirty="0">
              <a:latin typeface="NTPreCursivefk" panose="03000400000000000000" pitchFamily="66" charset="0"/>
            </a:endParaRPr>
          </a:p>
          <a:p>
            <a:r>
              <a:rPr lang="en-GB" sz="3200" dirty="0" smtClean="0">
                <a:latin typeface="NTPreCursivefk" panose="03000400000000000000" pitchFamily="66" charset="0"/>
              </a:rPr>
              <a:t>Please read as much as you can with your children at home. Asking them lots of questions about what they have read to check their understanding. </a:t>
            </a:r>
          </a:p>
          <a:p>
            <a:endParaRPr lang="en-GB" sz="3200" dirty="0" smtClean="0">
              <a:latin typeface="NTPreCursivefk" panose="0300040000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0375" y="5973229"/>
            <a:ext cx="3621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NTPreCursivefk" panose="03000400000000000000" pitchFamily="66" charset="0"/>
              </a:rPr>
              <a:t>Other online homework…</a:t>
            </a:r>
            <a:endParaRPr lang="en-GB" sz="2800" dirty="0">
              <a:latin typeface="NTPreCursivefk" panose="0300040000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587" y="5432224"/>
            <a:ext cx="1270219" cy="1296248"/>
          </a:xfrm>
          <a:prstGeom prst="rect">
            <a:avLst/>
          </a:prstGeom>
        </p:spPr>
      </p:pic>
      <p:sp>
        <p:nvSpPr>
          <p:cNvPr id="9" name="AutoShape 2" descr="Times Tables Rock Stars: Play"/>
          <p:cNvSpPr>
            <a:spLocks noChangeAspect="1" noChangeArrowheads="1"/>
          </p:cNvSpPr>
          <p:nvPr/>
        </p:nvSpPr>
        <p:spPr bwMode="auto">
          <a:xfrm>
            <a:off x="155575" y="-144463"/>
            <a:ext cx="539994" cy="53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7449" y="5427982"/>
            <a:ext cx="1720649" cy="1300490"/>
          </a:xfrm>
          <a:prstGeom prst="rect">
            <a:avLst/>
          </a:prstGeom>
        </p:spPr>
      </p:pic>
      <p:sp>
        <p:nvSpPr>
          <p:cNvPr id="6" name="AutoShape 2" descr="Login – Classroom Secrets | Classroom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9541" y="5427982"/>
            <a:ext cx="2211869" cy="123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2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3" r="8384"/>
          <a:stretch/>
        </p:blipFill>
        <p:spPr>
          <a:xfrm>
            <a:off x="312537" y="1047403"/>
            <a:ext cx="4480560" cy="56091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27484" y="1996757"/>
            <a:ext cx="36326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u="sng" dirty="0" smtClean="0">
                <a:latin typeface="NTPreCursivefk" panose="03000400000000000000" pitchFamily="66" charset="0"/>
              </a:rPr>
              <a:t>Boys</a:t>
            </a:r>
            <a:r>
              <a:rPr lang="en-GB" sz="2400" dirty="0" smtClean="0">
                <a:latin typeface="NTPreCursivefk" panose="03000400000000000000" pitchFamily="66" charset="0"/>
              </a:rPr>
              <a:t>: </a:t>
            </a:r>
          </a:p>
          <a:p>
            <a:r>
              <a:rPr lang="en-GB" sz="2400" dirty="0" smtClean="0">
                <a:latin typeface="NTPreCursivefk" panose="03000400000000000000" pitchFamily="66" charset="0"/>
              </a:rPr>
              <a:t>Grey / black trousers or shorts </a:t>
            </a:r>
          </a:p>
          <a:p>
            <a:r>
              <a:rPr lang="en-GB" sz="2400" dirty="0" smtClean="0">
                <a:latin typeface="NTPreCursivefk" panose="03000400000000000000" pitchFamily="66" charset="0"/>
              </a:rPr>
              <a:t>Gold polo shirt </a:t>
            </a:r>
          </a:p>
          <a:p>
            <a:r>
              <a:rPr lang="en-GB" sz="2400" dirty="0" smtClean="0">
                <a:latin typeface="NTPreCursivefk" panose="03000400000000000000" pitchFamily="66" charset="0"/>
              </a:rPr>
              <a:t>Burgundy jumper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Black shoes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Plain black or white socks </a:t>
            </a:r>
          </a:p>
          <a:p>
            <a:endParaRPr lang="en-GB" sz="2400" dirty="0" smtClean="0">
              <a:latin typeface="NTPreCursivefk" panose="03000400000000000000" pitchFamily="66" charset="0"/>
            </a:endParaRPr>
          </a:p>
          <a:p>
            <a:endParaRPr lang="en-GB" sz="2400" dirty="0">
              <a:latin typeface="NTPreCursivefk" panose="0300040000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88181" y="2966254"/>
            <a:ext cx="6096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GB" sz="2400" u="sng" dirty="0">
                <a:latin typeface="NTPreCursivefk" panose="03000400000000000000" pitchFamily="66" charset="0"/>
              </a:rPr>
              <a:t>Girls</a:t>
            </a:r>
            <a:r>
              <a:rPr lang="en-GB" sz="2400" dirty="0">
                <a:latin typeface="NTPreCursivefk" panose="03000400000000000000" pitchFamily="66" charset="0"/>
              </a:rPr>
              <a:t>: </a:t>
            </a:r>
          </a:p>
          <a:p>
            <a:pPr algn="r"/>
            <a:r>
              <a:rPr lang="en-GB" sz="2400" dirty="0">
                <a:latin typeface="NTPreCursivefk" panose="03000400000000000000" pitchFamily="66" charset="0"/>
              </a:rPr>
              <a:t>Grey / black trousers or skirt or shorts </a:t>
            </a:r>
          </a:p>
          <a:p>
            <a:pPr algn="r"/>
            <a:r>
              <a:rPr lang="en-GB" sz="2400" dirty="0">
                <a:latin typeface="NTPreCursivefk" panose="03000400000000000000" pitchFamily="66" charset="0"/>
              </a:rPr>
              <a:t>Gold polo shirt </a:t>
            </a:r>
          </a:p>
          <a:p>
            <a:pPr algn="r"/>
            <a:r>
              <a:rPr lang="en-GB" sz="2400" dirty="0">
                <a:latin typeface="NTPreCursivefk" panose="03000400000000000000" pitchFamily="66" charset="0"/>
              </a:rPr>
              <a:t>Burgundy jumper</a:t>
            </a:r>
          </a:p>
          <a:p>
            <a:pPr algn="r"/>
            <a:r>
              <a:rPr lang="en-GB" sz="2400" dirty="0">
                <a:latin typeface="NTPreCursivefk" panose="03000400000000000000" pitchFamily="66" charset="0"/>
              </a:rPr>
              <a:t>Summer dress</a:t>
            </a:r>
          </a:p>
          <a:p>
            <a:pPr algn="r"/>
            <a:r>
              <a:rPr lang="en-GB" sz="2400" dirty="0">
                <a:latin typeface="NTPreCursivefk" panose="03000400000000000000" pitchFamily="66" charset="0"/>
              </a:rPr>
              <a:t>Black shoes</a:t>
            </a:r>
          </a:p>
          <a:p>
            <a:pPr algn="r"/>
            <a:r>
              <a:rPr lang="en-GB" sz="2400" dirty="0">
                <a:latin typeface="NTPreCursivefk" panose="03000400000000000000" pitchFamily="66" charset="0"/>
              </a:rPr>
              <a:t>Plain black or white socks </a:t>
            </a:r>
          </a:p>
          <a:p>
            <a:pPr algn="r"/>
            <a:r>
              <a:rPr lang="en-GB" sz="2400" dirty="0">
                <a:latin typeface="NTPreCursivefk" panose="03000400000000000000" pitchFamily="66" charset="0"/>
              </a:rPr>
              <a:t>School colours for hair accessories </a:t>
            </a:r>
          </a:p>
          <a:p>
            <a:pPr algn="r"/>
            <a:r>
              <a:rPr lang="en-GB" sz="2400" dirty="0">
                <a:latin typeface="NTPreCursivefk" panose="03000400000000000000" pitchFamily="66" charset="0"/>
              </a:rPr>
              <a:t>Studded earrings</a:t>
            </a:r>
          </a:p>
          <a:p>
            <a:pPr algn="r"/>
            <a:r>
              <a:rPr lang="en-GB" sz="2400" b="1" dirty="0">
                <a:latin typeface="NTPreCursivefk" panose="03000400000000000000" pitchFamily="66" charset="0"/>
              </a:rPr>
              <a:t>Long hair tied back</a:t>
            </a:r>
          </a:p>
          <a:p>
            <a:pPr algn="r"/>
            <a:endParaRPr lang="en-GB" sz="2400" dirty="0">
              <a:latin typeface="NTPreCursivefk" panose="03000400000000000000" pitchFamily="66" charset="0"/>
            </a:endParaRPr>
          </a:p>
          <a:p>
            <a:pPr algn="r"/>
            <a:endParaRPr lang="en-GB" sz="2400" dirty="0">
              <a:latin typeface="NTPreCursivefk" panose="03000400000000000000" pitchFamily="66" charset="0"/>
            </a:endParaRPr>
          </a:p>
          <a:p>
            <a:pPr algn="r"/>
            <a:endParaRPr lang="en-GB" sz="2400" dirty="0">
              <a:latin typeface="NTPreCursivefk" panose="03000400000000000000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27484" y="681011"/>
            <a:ext cx="38571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u="sng" dirty="0">
                <a:latin typeface="NTPreCursivefk" panose="03000400000000000000" pitchFamily="66" charset="0"/>
              </a:rPr>
              <a:t>School </a:t>
            </a:r>
            <a:r>
              <a:rPr lang="en-GB" sz="4800" u="sng" dirty="0" smtClean="0">
                <a:latin typeface="NTPreCursivefk" panose="03000400000000000000" pitchFamily="66" charset="0"/>
              </a:rPr>
              <a:t>Uniform: </a:t>
            </a:r>
            <a:endParaRPr lang="en-GB" sz="4800" u="sng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45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 idx="4294967295"/>
          </p:nvPr>
        </p:nvSpPr>
        <p:spPr>
          <a:xfrm>
            <a:off x="224444" y="120650"/>
            <a:ext cx="3681413" cy="1371600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PE KIT</a:t>
            </a:r>
            <a:endParaRPr lang="en-GB" sz="3600" u="sng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161281" y="2435833"/>
            <a:ext cx="6169025" cy="4121150"/>
          </a:xfrm>
          <a:noFill/>
          <a:ln>
            <a:solidFill>
              <a:srgbClr val="76018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PE is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on a Friday.</a:t>
            </a:r>
            <a:endParaRPr lang="en-GB" sz="28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marL="0" indent="0" algn="ctr">
              <a:buNone/>
            </a:pPr>
            <a:endParaRPr lang="en-GB" sz="28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marL="0" indent="0" algn="ctr">
              <a:buNone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Children will come to school in their PE kit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on Fridays.</a:t>
            </a:r>
            <a:endParaRPr lang="en-GB" sz="28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marL="0" indent="0" algn="ctr">
              <a:buNone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No jewellery please.</a:t>
            </a:r>
            <a:endParaRPr lang="en-GB" sz="28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4294967295"/>
          </p:nvPr>
        </p:nvSpPr>
        <p:spPr>
          <a:xfrm>
            <a:off x="226032" y="1301057"/>
            <a:ext cx="3679825" cy="18288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Black joggers or leggings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Gold t shirt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Burgundy jumper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Black trainers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Plain white or black socks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Hair tied back</a:t>
            </a:r>
            <a:endParaRPr lang="en-GB" sz="28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95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921" y="1115383"/>
            <a:ext cx="889390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accent2"/>
              </a:buClr>
            </a:pPr>
            <a:r>
              <a:rPr lang="en-GB" sz="2400" dirty="0" smtClean="0">
                <a:latin typeface="NTPreCursivefk" panose="03000400000000000000" pitchFamily="66" charset="0"/>
              </a:rPr>
              <a:t>We </a:t>
            </a:r>
            <a:r>
              <a:rPr lang="en-GB" sz="2400" dirty="0">
                <a:latin typeface="NTPreCursivefk" panose="03000400000000000000" pitchFamily="66" charset="0"/>
              </a:rPr>
              <a:t>continue to follow the “Good to be Green” approach with our behaviour management. </a:t>
            </a:r>
          </a:p>
          <a:p>
            <a:pPr>
              <a:buClr>
                <a:schemeClr val="accent2"/>
              </a:buClr>
            </a:pPr>
            <a:endParaRPr lang="en-GB" sz="2400" dirty="0">
              <a:latin typeface="NTPreCursivefk" panose="03000400000000000000" pitchFamily="66" charset="0"/>
            </a:endParaRPr>
          </a:p>
          <a:p>
            <a:pPr marL="457200" indent="-457200">
              <a:buClr>
                <a:schemeClr val="accent2"/>
              </a:buClr>
              <a:buFont typeface="+mj-lt"/>
              <a:buAutoNum type="arabicPeriod"/>
            </a:pPr>
            <a:r>
              <a:rPr lang="en-GB" sz="2400" dirty="0">
                <a:latin typeface="NTPreCursivefk" panose="03000400000000000000" pitchFamily="66" charset="0"/>
              </a:rPr>
              <a:t>Non-verbal warning</a:t>
            </a:r>
          </a:p>
          <a:p>
            <a:pPr marL="457200" indent="-457200">
              <a:buClr>
                <a:schemeClr val="accent2"/>
              </a:buClr>
              <a:buFont typeface="+mj-lt"/>
              <a:buAutoNum type="arabicPeriod"/>
            </a:pPr>
            <a:r>
              <a:rPr lang="en-GB" sz="2400" dirty="0">
                <a:latin typeface="NTPreCursivefk" panose="03000400000000000000" pitchFamily="66" charset="0"/>
              </a:rPr>
              <a:t>Verbal warning- blue stop and think card- </a:t>
            </a:r>
          </a:p>
          <a:p>
            <a:pPr marL="457200" indent="-457200">
              <a:buClr>
                <a:schemeClr val="accent2"/>
              </a:buClr>
              <a:buFont typeface="+mj-lt"/>
              <a:buAutoNum type="arabicPeriod"/>
            </a:pPr>
            <a:r>
              <a:rPr lang="en-GB" sz="2400" dirty="0">
                <a:latin typeface="NTPreCursivefk" panose="03000400000000000000" pitchFamily="66" charset="0"/>
              </a:rPr>
              <a:t>Yellow card (miss 5 </a:t>
            </a:r>
            <a:r>
              <a:rPr lang="en-GB" sz="2400" dirty="0" err="1">
                <a:latin typeface="NTPreCursivefk" panose="03000400000000000000" pitchFamily="66" charset="0"/>
              </a:rPr>
              <a:t>mins</a:t>
            </a:r>
            <a:r>
              <a:rPr lang="en-GB" sz="2400" dirty="0">
                <a:latin typeface="NTPreCursivefk" panose="03000400000000000000" pitchFamily="66" charset="0"/>
              </a:rPr>
              <a:t> play)</a:t>
            </a:r>
          </a:p>
          <a:p>
            <a:pPr marL="457200" indent="-457200">
              <a:buClr>
                <a:schemeClr val="accent2"/>
              </a:buClr>
              <a:buFont typeface="+mj-lt"/>
              <a:buAutoNum type="arabicPeriod"/>
            </a:pPr>
            <a:r>
              <a:rPr lang="en-GB" sz="2400" dirty="0">
                <a:latin typeface="NTPreCursivefk" panose="03000400000000000000" pitchFamily="66" charset="0"/>
              </a:rPr>
              <a:t>Red card </a:t>
            </a:r>
            <a:r>
              <a:rPr lang="en-GB" sz="2400" dirty="0" smtClean="0">
                <a:latin typeface="NTPreCursivefk" panose="03000400000000000000" pitchFamily="66" charset="0"/>
              </a:rPr>
              <a:t>(miss </a:t>
            </a:r>
            <a:r>
              <a:rPr lang="en-GB" sz="2400" dirty="0">
                <a:latin typeface="NTPreCursivefk" panose="03000400000000000000" pitchFamily="66" charset="0"/>
              </a:rPr>
              <a:t>15 </a:t>
            </a:r>
            <a:r>
              <a:rPr lang="en-GB" sz="2400" dirty="0" err="1">
                <a:latin typeface="NTPreCursivefk" panose="03000400000000000000" pitchFamily="66" charset="0"/>
              </a:rPr>
              <a:t>mins</a:t>
            </a:r>
            <a:r>
              <a:rPr lang="en-GB" sz="2400" dirty="0">
                <a:latin typeface="NTPreCursivefk" panose="03000400000000000000" pitchFamily="66" charset="0"/>
              </a:rPr>
              <a:t> play)</a:t>
            </a:r>
          </a:p>
          <a:p>
            <a:pPr marL="457200" indent="-457200">
              <a:buClr>
                <a:schemeClr val="accent2"/>
              </a:buClr>
              <a:buFont typeface="+mj-lt"/>
              <a:buAutoNum type="arabicPeriod"/>
            </a:pPr>
            <a:r>
              <a:rPr lang="en-GB" sz="2400" dirty="0">
                <a:latin typeface="NTPreCursivefk" panose="03000400000000000000" pitchFamily="66" charset="0"/>
              </a:rPr>
              <a:t>Behaviour recovery (Senior leaders office)</a:t>
            </a:r>
          </a:p>
        </p:txBody>
      </p:sp>
      <p:sp>
        <p:nvSpPr>
          <p:cNvPr id="3" name="Rectangle 2"/>
          <p:cNvSpPr/>
          <p:nvPr/>
        </p:nvSpPr>
        <p:spPr>
          <a:xfrm>
            <a:off x="3285036" y="469052"/>
            <a:ext cx="51803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u="sng" dirty="0">
                <a:latin typeface="NTPreCursivefk" panose="03000400000000000000" pitchFamily="66" charset="0"/>
              </a:rPr>
              <a:t>Good behaviour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3005" y="4334064"/>
            <a:ext cx="943288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NTPreCursivefk" panose="03000400000000000000" pitchFamily="66" charset="0"/>
              </a:rPr>
              <a:t>Praise Assembly</a:t>
            </a:r>
          </a:p>
          <a:p>
            <a:endParaRPr lang="en-GB" sz="2800" dirty="0">
              <a:latin typeface="NTPreCursivefk" panose="03000400000000000000" pitchFamily="66" charset="0"/>
            </a:endParaRPr>
          </a:p>
          <a:p>
            <a:r>
              <a:rPr lang="en-GB" sz="2800" dirty="0" smtClean="0">
                <a:latin typeface="NTPreCursivefk" panose="03000400000000000000" pitchFamily="66" charset="0"/>
              </a:rPr>
              <a:t>Praise Assembly will take place on </a:t>
            </a:r>
            <a:r>
              <a:rPr lang="en-GB" sz="2800" b="1" dirty="0" smtClean="0">
                <a:latin typeface="NTPreCursivefk" panose="03000400000000000000" pitchFamily="66" charset="0"/>
              </a:rPr>
              <a:t>Wednesday mornings</a:t>
            </a:r>
            <a:r>
              <a:rPr lang="en-GB" sz="2800" dirty="0" smtClean="0">
                <a:latin typeface="NTPreCursivefk" panose="03000400000000000000" pitchFamily="66" charset="0"/>
              </a:rPr>
              <a:t>. If your child has been selected for praise you will receive an invitation to join us in celebrating your child’s achievements at </a:t>
            </a:r>
            <a:r>
              <a:rPr lang="en-GB" sz="2800" b="1" dirty="0" smtClean="0">
                <a:latin typeface="NTPreCursivefk" panose="03000400000000000000" pitchFamily="66" charset="0"/>
              </a:rPr>
              <a:t>8:50 </a:t>
            </a:r>
            <a:r>
              <a:rPr lang="en-GB" sz="2800" b="1" dirty="0">
                <a:latin typeface="NTPreCursivefk" panose="03000400000000000000" pitchFamily="66" charset="0"/>
              </a:rPr>
              <a:t>a</a:t>
            </a:r>
            <a:r>
              <a:rPr lang="en-GB" sz="2800" b="1" dirty="0" smtClean="0">
                <a:latin typeface="NTPreCursivefk" panose="03000400000000000000" pitchFamily="66" charset="0"/>
              </a:rPr>
              <a:t>m</a:t>
            </a:r>
            <a:r>
              <a:rPr lang="en-GB" sz="2800" dirty="0" smtClean="0">
                <a:latin typeface="NTPreCursivefk" panose="03000400000000000000" pitchFamily="66" charset="0"/>
              </a:rPr>
              <a:t>.</a:t>
            </a:r>
            <a:endParaRPr lang="en-GB" sz="2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94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52167" y="2151162"/>
            <a:ext cx="3856038" cy="862012"/>
          </a:xfrm>
        </p:spPr>
        <p:txBody>
          <a:bodyPr>
            <a:normAutofit/>
          </a:bodyPr>
          <a:lstStyle/>
          <a:p>
            <a:r>
              <a:rPr lang="en-GB" sz="2800" u="sng" cap="none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Toast</a:t>
            </a:r>
            <a:endParaRPr lang="en-GB" sz="2800" u="sng" cap="none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058914" y="2381074"/>
            <a:ext cx="5918200" cy="61039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Snacks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 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Children can bring  a piece of fruit or a healthy alternative for their snack at Playtime if they wish to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.</a:t>
            </a:r>
            <a:endParaRPr lang="en-GB" sz="28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GB" sz="2800" dirty="0" smtClean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800" u="sng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Water bottles 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Children need to bring in their own water bottle which they should bring into school everyday.</a:t>
            </a:r>
          </a:p>
          <a:p>
            <a:pPr marL="0" indent="0">
              <a:buNone/>
            </a:pPr>
            <a:endParaRPr lang="en-GB" sz="3200" dirty="0">
              <a:latin typeface="NTPreCursivefk" panose="03000400000000000000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2938463"/>
            <a:ext cx="4941888" cy="2386012"/>
          </a:xfrm>
        </p:spPr>
        <p:txBody>
          <a:bodyPr>
            <a:noAutofit/>
          </a:bodyPr>
          <a:lstStyle/>
          <a:p>
            <a:pPr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NTPreCursivefk" panose="03000400000000000000" pitchFamily="66" charset="0"/>
              </a:rPr>
              <a:t>Children are welcome to have toast each week at a cost of 50p however this needs to be paid online (Gateway).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This needs to be paid 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half-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termly</a:t>
            </a:r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.</a:t>
            </a:r>
            <a:endParaRPr lang="en-GB" sz="28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NTPreCursivefk" panose="03000400000000000000" pitchFamily="66" charset="0"/>
              </a:rPr>
              <a:t>Children can also have milk at break times which also needs to be paid online. </a:t>
            </a:r>
          </a:p>
          <a:p>
            <a:endParaRPr lang="en-GB" sz="28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8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3048000"/>
          </a:xfrm>
        </p:spPr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SATS 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/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END OF THE YEAR PLANS</a:t>
            </a:r>
            <a:r>
              <a:rPr lang="en-GB" dirty="0">
                <a:latin typeface="SassoonPrimary" panose="020B0500000000000000" pitchFamily="34" charset="0"/>
              </a:rPr>
              <a:t/>
            </a:r>
            <a:br>
              <a:rPr lang="en-GB" dirty="0">
                <a:latin typeface="SassoonPrimary" panose="020B0500000000000000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0"/>
            <a:ext cx="5686598" cy="58627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NTPreCursivefk" panose="03000400000000000000" pitchFamily="66" charset="0"/>
            </a:endParaRPr>
          </a:p>
          <a:p>
            <a:r>
              <a:rPr lang="en-GB" sz="2400" dirty="0">
                <a:latin typeface="NTPreCursivefk" panose="03000400000000000000" pitchFamily="66" charset="0"/>
              </a:rPr>
              <a:t>In </a:t>
            </a:r>
            <a:r>
              <a:rPr lang="en-GB" sz="2400" dirty="0" smtClean="0">
                <a:latin typeface="NTPreCursivefk" panose="03000400000000000000" pitchFamily="66" charset="0"/>
              </a:rPr>
              <a:t>2025, </a:t>
            </a:r>
            <a:r>
              <a:rPr lang="en-GB" sz="2400" dirty="0">
                <a:latin typeface="NTPreCursivefk" panose="03000400000000000000" pitchFamily="66" charset="0"/>
              </a:rPr>
              <a:t>SATs will take place between Monday </a:t>
            </a:r>
            <a:r>
              <a:rPr lang="en-GB" sz="2400" dirty="0" smtClean="0">
                <a:latin typeface="NTPreCursivefk" panose="03000400000000000000" pitchFamily="66" charset="0"/>
              </a:rPr>
              <a:t>12</a:t>
            </a:r>
            <a:r>
              <a:rPr lang="en-GB" sz="2400" baseline="30000" dirty="0" smtClean="0">
                <a:latin typeface="NTPreCursivefk" panose="03000400000000000000" pitchFamily="66" charset="0"/>
              </a:rPr>
              <a:t>th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>
                <a:latin typeface="NTPreCursivefk" panose="03000400000000000000" pitchFamily="66" charset="0"/>
              </a:rPr>
              <a:t>May </a:t>
            </a:r>
            <a:r>
              <a:rPr lang="en-GB" sz="2400" dirty="0" smtClean="0">
                <a:latin typeface="NTPreCursivefk" panose="03000400000000000000" pitchFamily="66" charset="0"/>
              </a:rPr>
              <a:t>2025 </a:t>
            </a:r>
            <a:r>
              <a:rPr lang="en-GB" sz="2400" dirty="0">
                <a:latin typeface="NTPreCursivefk" panose="03000400000000000000" pitchFamily="66" charset="0"/>
              </a:rPr>
              <a:t>to Thursday </a:t>
            </a:r>
            <a:r>
              <a:rPr lang="en-GB" sz="2400" dirty="0" smtClean="0">
                <a:latin typeface="NTPreCursivefk" panose="03000400000000000000" pitchFamily="66" charset="0"/>
              </a:rPr>
              <a:t>15</a:t>
            </a:r>
            <a:r>
              <a:rPr lang="en-GB" sz="2400" baseline="30000" dirty="0" smtClean="0">
                <a:latin typeface="NTPreCursivefk" panose="03000400000000000000" pitchFamily="66" charset="0"/>
              </a:rPr>
              <a:t>th</a:t>
            </a:r>
            <a:r>
              <a:rPr lang="en-GB" sz="2400" dirty="0" smtClean="0">
                <a:latin typeface="NTPreCursivefk" panose="03000400000000000000" pitchFamily="66" charset="0"/>
              </a:rPr>
              <a:t> </a:t>
            </a:r>
            <a:r>
              <a:rPr lang="en-GB" sz="2400" dirty="0">
                <a:latin typeface="NTPreCursivefk" panose="03000400000000000000" pitchFamily="66" charset="0"/>
              </a:rPr>
              <a:t>May </a:t>
            </a:r>
            <a:r>
              <a:rPr lang="en-GB" sz="2400" dirty="0" smtClean="0">
                <a:latin typeface="NTPreCursivefk" panose="03000400000000000000" pitchFamily="66" charset="0"/>
              </a:rPr>
              <a:t>2025</a:t>
            </a:r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 err="1">
                <a:latin typeface="NTPreCursivefk" panose="03000400000000000000" pitchFamily="66" charset="0"/>
              </a:rPr>
              <a:t>SPaG</a:t>
            </a:r>
            <a:r>
              <a:rPr lang="en-GB" sz="2400" dirty="0">
                <a:latin typeface="NTPreCursivefk" panose="03000400000000000000" pitchFamily="66" charset="0"/>
              </a:rPr>
              <a:t> </a:t>
            </a:r>
            <a:r>
              <a:rPr lang="en-GB" sz="2400" dirty="0" smtClean="0">
                <a:latin typeface="NTPreCursivefk" panose="03000400000000000000" pitchFamily="66" charset="0"/>
              </a:rPr>
              <a:t>and Spelling </a:t>
            </a:r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 smtClean="0">
                <a:latin typeface="NTPreCursivefk" panose="03000400000000000000" pitchFamily="66" charset="0"/>
              </a:rPr>
              <a:t>Reading </a:t>
            </a:r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>
                <a:latin typeface="NTPreCursivefk" panose="03000400000000000000" pitchFamily="66" charset="0"/>
              </a:rPr>
              <a:t>Arithmetic, Reasoning x2</a:t>
            </a:r>
          </a:p>
          <a:p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>
                <a:latin typeface="NTPreCursivefk" panose="03000400000000000000" pitchFamily="66" charset="0"/>
              </a:rPr>
              <a:t>Prom </a:t>
            </a:r>
          </a:p>
          <a:p>
            <a:r>
              <a:rPr lang="en-GB" sz="2400" dirty="0">
                <a:latin typeface="NTPreCursivefk" panose="03000400000000000000" pitchFamily="66" charset="0"/>
              </a:rPr>
              <a:t>Graduation </a:t>
            </a:r>
          </a:p>
          <a:p>
            <a:r>
              <a:rPr lang="en-US" sz="2400" dirty="0">
                <a:latin typeface="NTPreCursivefk" panose="03000400000000000000" pitchFamily="66" charset="0"/>
              </a:rPr>
              <a:t>Reward Day</a:t>
            </a:r>
            <a:endParaRPr lang="en-GB" sz="2400" dirty="0">
              <a:latin typeface="NTPreCursivefk" panose="03000400000000000000" pitchFamily="66" charset="0"/>
            </a:endParaRPr>
          </a:p>
          <a:p>
            <a:r>
              <a:rPr lang="en-GB" sz="2400" dirty="0">
                <a:latin typeface="NTPreCursivefk" panose="03000400000000000000" pitchFamily="66" charset="0"/>
              </a:rPr>
              <a:t>Production </a:t>
            </a:r>
          </a:p>
        </p:txBody>
      </p:sp>
    </p:spTree>
    <p:extLst>
      <p:ext uri="{BB962C8B-B14F-4D97-AF65-F5344CB8AC3E}">
        <p14:creationId xmlns:p14="http://schemas.microsoft.com/office/powerpoint/2010/main" val="39484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3048000"/>
          </a:xfrm>
        </p:spPr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REMINDER</a:t>
            </a:r>
            <a:br>
              <a:rPr lang="en-GB" dirty="0">
                <a:latin typeface="NTPreCursivefk" panose="03000400000000000000" pitchFamily="66" charset="0"/>
              </a:rPr>
            </a:br>
            <a:endParaRPr lang="en-GB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167" y="1903412"/>
            <a:ext cx="4483185" cy="5862781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Parents- </a:t>
            </a:r>
            <a:r>
              <a:rPr lang="en-US" sz="2400" dirty="0">
                <a:solidFill>
                  <a:schemeClr val="bg1"/>
                </a:solidFill>
                <a:latin typeface="NTPreCursivefk" panose="03000400000000000000" pitchFamily="66" charset="0"/>
              </a:rPr>
              <a:t>deadline for high school application is on October </a:t>
            </a:r>
            <a:r>
              <a:rPr lang="en-US" sz="24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31</a:t>
            </a:r>
            <a:r>
              <a:rPr lang="en-US" sz="2400" baseline="300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st</a:t>
            </a:r>
            <a:r>
              <a:rPr lang="en-US" sz="24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 2024</a:t>
            </a:r>
          </a:p>
          <a:p>
            <a:r>
              <a:rPr lang="en-US" sz="2400" dirty="0" smtClean="0">
                <a:solidFill>
                  <a:schemeClr val="bg1"/>
                </a:solidFill>
                <a:latin typeface="NTPreCursivefk" panose="03000400000000000000" pitchFamily="66" charset="0"/>
              </a:rPr>
              <a:t>Please check when open evenings are for high schools:</a:t>
            </a:r>
          </a:p>
          <a:p>
            <a:endParaRPr lang="en-US" sz="24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GB" sz="2400" dirty="0">
              <a:latin typeface="NTPreCursivefk" panose="03000400000000000000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144360"/>
              </p:ext>
            </p:extLst>
          </p:nvPr>
        </p:nvGraphicFramePr>
        <p:xfrm>
          <a:off x="5589762" y="79375"/>
          <a:ext cx="6487887" cy="6064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1020">
                  <a:extLst>
                    <a:ext uri="{9D8B030D-6E8A-4147-A177-3AD203B41FA5}">
                      <a16:colId xmlns:a16="http://schemas.microsoft.com/office/drawing/2014/main" val="1721123681"/>
                    </a:ext>
                  </a:extLst>
                </a:gridCol>
                <a:gridCol w="1653114">
                  <a:extLst>
                    <a:ext uri="{9D8B030D-6E8A-4147-A177-3AD203B41FA5}">
                      <a16:colId xmlns:a16="http://schemas.microsoft.com/office/drawing/2014/main" val="2385250174"/>
                    </a:ext>
                  </a:extLst>
                </a:gridCol>
                <a:gridCol w="1018598">
                  <a:extLst>
                    <a:ext uri="{9D8B030D-6E8A-4147-A177-3AD203B41FA5}">
                      <a16:colId xmlns:a16="http://schemas.microsoft.com/office/drawing/2014/main" val="4104428123"/>
                    </a:ext>
                  </a:extLst>
                </a:gridCol>
                <a:gridCol w="1845155">
                  <a:extLst>
                    <a:ext uri="{9D8B030D-6E8A-4147-A177-3AD203B41FA5}">
                      <a16:colId xmlns:a16="http://schemas.microsoft.com/office/drawing/2014/main" val="158277016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George Salter Academy</a:t>
                      </a:r>
                      <a:endParaRPr lang="en-GB" sz="14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Tuesday 17th September.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Open evening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TBC – check website.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009910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3878040"/>
              </p:ext>
            </p:extLst>
          </p:nvPr>
        </p:nvGraphicFramePr>
        <p:xfrm>
          <a:off x="5589763" y="1585277"/>
          <a:ext cx="6487887" cy="41935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1020">
                  <a:extLst>
                    <a:ext uri="{9D8B030D-6E8A-4147-A177-3AD203B41FA5}">
                      <a16:colId xmlns:a16="http://schemas.microsoft.com/office/drawing/2014/main" val="2363370223"/>
                    </a:ext>
                  </a:extLst>
                </a:gridCol>
                <a:gridCol w="1653114">
                  <a:extLst>
                    <a:ext uri="{9D8B030D-6E8A-4147-A177-3AD203B41FA5}">
                      <a16:colId xmlns:a16="http://schemas.microsoft.com/office/drawing/2014/main" val="3326532896"/>
                    </a:ext>
                  </a:extLst>
                </a:gridCol>
                <a:gridCol w="1018599">
                  <a:extLst>
                    <a:ext uri="{9D8B030D-6E8A-4147-A177-3AD203B41FA5}">
                      <a16:colId xmlns:a16="http://schemas.microsoft.com/office/drawing/2014/main" val="664259365"/>
                    </a:ext>
                  </a:extLst>
                </a:gridCol>
                <a:gridCol w="1845154">
                  <a:extLst>
                    <a:ext uri="{9D8B030D-6E8A-4147-A177-3AD203B41FA5}">
                      <a16:colId xmlns:a16="http://schemas.microsoft.com/office/drawing/2014/main" val="3167318727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Sandwell Academy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Thursday 19 September 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Tuesday 8 October 2024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Open evening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Open evening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4:00 - 7:00pm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NTPreCursivefk" panose="03000400000000000000" pitchFamily="66" charset="0"/>
                        </a:rPr>
                        <a:t>4:00 - 7:00pm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3923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NTPreCursivefk" panose="03000400000000000000" pitchFamily="66" charset="0"/>
                        </a:rPr>
                        <a:t>Shireland</a:t>
                      </a: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 Biomedical University Technical College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Tuesday 17</a:t>
                      </a:r>
                      <a:r>
                        <a:rPr lang="en-GB" sz="1400" baseline="30000" dirty="0"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 September 2024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NTPreCursivefk" panose="03000400000000000000" pitchFamily="66" charset="0"/>
                        </a:rPr>
                        <a:t>Open evening</a:t>
                      </a:r>
                      <a:endParaRPr lang="en-GB" sz="120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NTPreCursivefk" panose="03000400000000000000" pitchFamily="66" charset="0"/>
                        </a:rPr>
                        <a:t>4:00pm – 7:00pm</a:t>
                      </a:r>
                      <a:endParaRPr lang="en-GB" sz="120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/>
                </a:tc>
                <a:extLst>
                  <a:ext uri="{0D108BD9-81ED-4DB2-BD59-A6C34878D82A}">
                    <a16:rowId xmlns:a16="http://schemas.microsoft.com/office/drawing/2014/main" val="280415371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NTPreCursivefk" panose="03000400000000000000" pitchFamily="66" charset="0"/>
                        </a:rPr>
                        <a:t>Shireland Collegiate Birmingham Symphony Orchestra Academy</a:t>
                      </a:r>
                      <a:endParaRPr lang="en-GB" sz="120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Wednesday 18</a:t>
                      </a:r>
                      <a:r>
                        <a:rPr lang="en-GB" sz="1400" baseline="30000" dirty="0"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 September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Thursday 19</a:t>
                      </a:r>
                      <a:r>
                        <a:rPr lang="en-GB" sz="1400" baseline="30000" dirty="0"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 and Friday 20</a:t>
                      </a:r>
                      <a:r>
                        <a:rPr lang="en-GB" sz="1400" baseline="30000" dirty="0"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 September 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Saturday 21</a:t>
                      </a:r>
                      <a:r>
                        <a:rPr lang="en-GB" sz="1400" baseline="30000" dirty="0">
                          <a:effectLst/>
                          <a:latin typeface="NTPreCursivefk" panose="03000400000000000000" pitchFamily="66" charset="0"/>
                        </a:rPr>
                        <a:t>st</a:t>
                      </a: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 September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Open evening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Open morning 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Open morning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TBC – check website.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NTPreCursivefk" panose="03000400000000000000" pitchFamily="66" charset="0"/>
                        </a:rPr>
                        <a:t>By </a:t>
                      </a: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appointment only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400" dirty="0" smtClean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400" dirty="0" smtClean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NTPreCursivefk" panose="03000400000000000000" pitchFamily="66" charset="0"/>
                        </a:rPr>
                        <a:t>TBC </a:t>
                      </a: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– check website. 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/>
                </a:tc>
                <a:extLst>
                  <a:ext uri="{0D108BD9-81ED-4DB2-BD59-A6C34878D82A}">
                    <a16:rowId xmlns:a16="http://schemas.microsoft.com/office/drawing/2014/main" val="41691275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effectLst/>
                          <a:latin typeface="NTPreCursivefk" panose="03000400000000000000" pitchFamily="66" charset="0"/>
                        </a:rPr>
                        <a:t>Shireland</a:t>
                      </a: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 Collegiate Academy</a:t>
                      </a:r>
                      <a:endParaRPr lang="en-GB" sz="14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4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Tuesday 17</a:t>
                      </a:r>
                      <a:r>
                        <a:rPr lang="en-GB" sz="1600" baseline="30000" dirty="0"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 September</a:t>
                      </a:r>
                      <a:endParaRPr lang="en-GB" sz="14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4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Open evening</a:t>
                      </a:r>
                      <a:endParaRPr lang="en-GB" sz="14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400" dirty="0"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NTPreCursivefk" panose="03000400000000000000" pitchFamily="66" charset="0"/>
                        </a:rPr>
                        <a:t>TBC – check website.</a:t>
                      </a:r>
                      <a:endParaRPr lang="en-GB" sz="14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/>
                </a:tc>
                <a:extLst>
                  <a:ext uri="{0D108BD9-81ED-4DB2-BD59-A6C34878D82A}">
                    <a16:rowId xmlns:a16="http://schemas.microsoft.com/office/drawing/2014/main" val="288705788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607888"/>
              </p:ext>
            </p:extLst>
          </p:nvPr>
        </p:nvGraphicFramePr>
        <p:xfrm>
          <a:off x="5589762" y="5717857"/>
          <a:ext cx="6487887" cy="9721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1020">
                  <a:extLst>
                    <a:ext uri="{9D8B030D-6E8A-4147-A177-3AD203B41FA5}">
                      <a16:colId xmlns:a16="http://schemas.microsoft.com/office/drawing/2014/main" val="2291207620"/>
                    </a:ext>
                  </a:extLst>
                </a:gridCol>
                <a:gridCol w="1653114">
                  <a:extLst>
                    <a:ext uri="{9D8B030D-6E8A-4147-A177-3AD203B41FA5}">
                      <a16:colId xmlns:a16="http://schemas.microsoft.com/office/drawing/2014/main" val="696041345"/>
                    </a:ext>
                  </a:extLst>
                </a:gridCol>
                <a:gridCol w="1018598">
                  <a:extLst>
                    <a:ext uri="{9D8B030D-6E8A-4147-A177-3AD203B41FA5}">
                      <a16:colId xmlns:a16="http://schemas.microsoft.com/office/drawing/2014/main" val="2685715042"/>
                    </a:ext>
                  </a:extLst>
                </a:gridCol>
                <a:gridCol w="1845155">
                  <a:extLst>
                    <a:ext uri="{9D8B030D-6E8A-4147-A177-3AD203B41FA5}">
                      <a16:colId xmlns:a16="http://schemas.microsoft.com/office/drawing/2014/main" val="4264194247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West Bromwich Collegiate Academy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12</a:t>
                      </a:r>
                      <a:r>
                        <a:rPr lang="en-GB" sz="1400" b="0" baseline="3000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 September 2024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16</a:t>
                      </a:r>
                      <a:r>
                        <a:rPr lang="en-GB" sz="1400" b="0" baseline="3000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- 20</a:t>
                      </a:r>
                      <a:r>
                        <a:rPr lang="en-GB" sz="1400" b="0" baseline="3000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September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Open evening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Open mornings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4:30 - 8pm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Bookable timeslots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332439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469870"/>
              </p:ext>
            </p:extLst>
          </p:nvPr>
        </p:nvGraphicFramePr>
        <p:xfrm>
          <a:off x="5589762" y="637321"/>
          <a:ext cx="6487887" cy="11855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1020">
                  <a:extLst>
                    <a:ext uri="{9D8B030D-6E8A-4147-A177-3AD203B41FA5}">
                      <a16:colId xmlns:a16="http://schemas.microsoft.com/office/drawing/2014/main" val="3252791321"/>
                    </a:ext>
                  </a:extLst>
                </a:gridCol>
                <a:gridCol w="1653114">
                  <a:extLst>
                    <a:ext uri="{9D8B030D-6E8A-4147-A177-3AD203B41FA5}">
                      <a16:colId xmlns:a16="http://schemas.microsoft.com/office/drawing/2014/main" val="1498064854"/>
                    </a:ext>
                  </a:extLst>
                </a:gridCol>
                <a:gridCol w="1018598">
                  <a:extLst>
                    <a:ext uri="{9D8B030D-6E8A-4147-A177-3AD203B41FA5}">
                      <a16:colId xmlns:a16="http://schemas.microsoft.com/office/drawing/2014/main" val="3406652196"/>
                    </a:ext>
                  </a:extLst>
                </a:gridCol>
                <a:gridCol w="1845155">
                  <a:extLst>
                    <a:ext uri="{9D8B030D-6E8A-4147-A177-3AD203B41FA5}">
                      <a16:colId xmlns:a16="http://schemas.microsoft.com/office/drawing/2014/main" val="3461720249"/>
                    </a:ext>
                  </a:extLst>
                </a:gridCol>
              </a:tblGrid>
              <a:tr h="7569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NTPreCursivefk" panose="03000400000000000000" pitchFamily="66" charset="0"/>
                        </a:rPr>
                        <a:t>Holly Lodge High School</a:t>
                      </a:r>
                      <a:endParaRPr lang="en-GB" sz="1200" dirty="0"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Thursday 26</a:t>
                      </a:r>
                      <a:r>
                        <a:rPr lang="en-GB" sz="1400" b="0" baseline="3000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 September 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Friday 27</a:t>
                      </a:r>
                      <a:r>
                        <a:rPr lang="en-GB" sz="1400" b="0" baseline="3000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th</a:t>
                      </a: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 September 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Open evening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Open day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5:00 – 7:00pm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 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9:30 – 11:00am (appointment only</a:t>
                      </a:r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  <a:effectLst/>
                          <a:latin typeface="NTPreCursivefk" panose="03000400000000000000" pitchFamily="66" charset="0"/>
                        </a:rPr>
                        <a:t>)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  <a:effectLst/>
                        <a:latin typeface="NTPreCursivefk" panose="03000400000000000000" pitchFamily="66" charset="0"/>
                      </a:endParaRPr>
                    </a:p>
                  </a:txBody>
                  <a:tcPr marL="73025" marR="73025" marT="730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5762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508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429" y="3404368"/>
            <a:ext cx="3680885" cy="1371600"/>
          </a:xfrm>
        </p:spPr>
        <p:txBody>
          <a:bodyPr>
            <a:noAutofit/>
          </a:bodyPr>
          <a:lstStyle/>
          <a:p>
            <a:pPr algn="ctr"/>
            <a:r>
              <a:rPr lang="en-GB" sz="4800" cap="none" dirty="0" smtClean="0">
                <a:latin typeface="NTPreCursivefk" panose="03000400000000000000" pitchFamily="66" charset="0"/>
              </a:rPr>
              <a:t>What you can do to help at home?</a:t>
            </a:r>
            <a:br>
              <a:rPr lang="en-GB" sz="4800" cap="none" dirty="0" smtClean="0">
                <a:latin typeface="NTPreCursivefk" panose="03000400000000000000" pitchFamily="66" charset="0"/>
              </a:rPr>
            </a:br>
            <a:endParaRPr lang="en-GB" sz="4800" cap="none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4782" y="1133302"/>
            <a:ext cx="6169026" cy="5181600"/>
          </a:xfrm>
        </p:spPr>
        <p:txBody>
          <a:bodyPr>
            <a:normAutofit/>
          </a:bodyPr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Listen to your child read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Ensure that your child completes their homework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Practise spellings and times tables.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Ensure your child is in school everyday and on time.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NTPreCursivefk" panose="03000400000000000000" pitchFamily="66" charset="0"/>
              </a:rPr>
              <a:t>Talk to your child about their learning.</a:t>
            </a:r>
          </a:p>
          <a:p>
            <a:pPr marL="0" indent="0" algn="ctr">
              <a:buNone/>
            </a:pPr>
            <a:endParaRPr lang="en-GB" sz="28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marL="0" indent="0" algn="ctr">
              <a:buNone/>
            </a:pPr>
            <a:endParaRPr lang="en-GB" sz="2800" dirty="0">
              <a:solidFill>
                <a:schemeClr val="tx1"/>
              </a:solidFill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56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811" y="2656223"/>
            <a:ext cx="4601095" cy="1371600"/>
          </a:xfrm>
        </p:spPr>
        <p:txBody>
          <a:bodyPr>
            <a:noAutofit/>
          </a:bodyPr>
          <a:lstStyle/>
          <a:p>
            <a:r>
              <a:rPr lang="en-GB" sz="4400" dirty="0" smtClean="0">
                <a:latin typeface="NTPreCursivefk" panose="03000400000000000000" pitchFamily="66" charset="0"/>
              </a:rPr>
              <a:t>Any Questions ?</a:t>
            </a:r>
            <a:r>
              <a:rPr lang="en-GB" sz="4400" dirty="0">
                <a:latin typeface="NTPreCursivefk" panose="03000400000000000000" pitchFamily="66" charset="0"/>
              </a:rPr>
              <a:t/>
            </a:r>
            <a:br>
              <a:rPr lang="en-GB" sz="4400" dirty="0">
                <a:latin typeface="NTPreCursivefk" panose="03000400000000000000" pitchFamily="66" charset="0"/>
              </a:rPr>
            </a:br>
            <a:endParaRPr lang="en-GB" sz="44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60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3450</TotalTime>
  <Words>806</Words>
  <Application>Microsoft Office PowerPoint</Application>
  <PresentationFormat>Widescreen</PresentationFormat>
  <Paragraphs>208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Century Gothic</vt:lpstr>
      <vt:lpstr>NTPreCursivefk</vt:lpstr>
      <vt:lpstr>SassoonPrimary</vt:lpstr>
      <vt:lpstr>Times New Roman</vt:lpstr>
      <vt:lpstr>Wingdings</vt:lpstr>
      <vt:lpstr>Wingdings 3</vt:lpstr>
      <vt:lpstr>Ion Boardroom</vt:lpstr>
      <vt:lpstr>PowerPoint Presentation</vt:lpstr>
      <vt:lpstr>Meet the teachers</vt:lpstr>
      <vt:lpstr>Welcome to Year 6 </vt:lpstr>
      <vt:lpstr>The School Day </vt:lpstr>
      <vt:lpstr>Year 6 Curriculum</vt:lpstr>
      <vt:lpstr>PowerPoint Presentation</vt:lpstr>
      <vt:lpstr>PowerPoint Presentation</vt:lpstr>
      <vt:lpstr>PE KIT</vt:lpstr>
      <vt:lpstr>PowerPoint Presentation</vt:lpstr>
      <vt:lpstr>Toast</vt:lpstr>
      <vt:lpstr>SATS   END OF THE YEAR PLANS </vt:lpstr>
      <vt:lpstr>REMINDER </vt:lpstr>
      <vt:lpstr>What you can do to help at home? </vt:lpstr>
      <vt:lpstr>Any Questions 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Benn</dc:creator>
  <cp:lastModifiedBy>Hope Geddes</cp:lastModifiedBy>
  <cp:revision>38</cp:revision>
  <dcterms:created xsi:type="dcterms:W3CDTF">2016-09-14T14:38:03Z</dcterms:created>
  <dcterms:modified xsi:type="dcterms:W3CDTF">2024-09-16T15:24:42Z</dcterms:modified>
</cp:coreProperties>
</file>