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2"/>
  </p:notesMasterIdLst>
  <p:handoutMasterIdLst>
    <p:handoutMasterId r:id="rId13"/>
  </p:handoutMasterIdLst>
  <p:sldIdLst>
    <p:sldId id="256" r:id="rId3"/>
    <p:sldId id="273" r:id="rId4"/>
    <p:sldId id="274" r:id="rId5"/>
    <p:sldId id="272" r:id="rId6"/>
    <p:sldId id="269" r:id="rId7"/>
    <p:sldId id="275" r:id="rId8"/>
    <p:sldId id="257" r:id="rId9"/>
    <p:sldId id="276" r:id="rId10"/>
    <p:sldId id="268" r:id="rId11"/>
  </p:sldIdLst>
  <p:sldSz cx="9720263" cy="6480175"/>
  <p:notesSz cx="6883400" cy="9906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FF"/>
    <a:srgbClr val="FF3399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7" d="100"/>
          <a:sy n="97" d="100"/>
        </p:scale>
        <p:origin x="480" y="1032"/>
      </p:cViewPr>
      <p:guideLst>
        <p:guide orient="horz" pos="2041"/>
        <p:guide pos="306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87196" cy="494975"/>
          </a:xfrm>
          <a:prstGeom prst="rect">
            <a:avLst/>
          </a:prstGeom>
          <a:noFill/>
          <a:ln>
            <a:noFill/>
          </a:ln>
        </p:spPr>
        <p:txBody>
          <a:bodyPr vert="horz" lIns="82782" tIns="41391" rIns="82782" bIns="41391" compatLnSpc="0"/>
          <a:lstStyle/>
          <a:p>
            <a:pPr hangingPunct="0">
              <a:defRPr sz="1400"/>
            </a:pPr>
            <a:endParaRPr lang="en-GB" sz="1300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quarter" idx="1"/>
          </p:nvPr>
        </p:nvSpPr>
        <p:spPr>
          <a:xfrm>
            <a:off x="3896172" y="0"/>
            <a:ext cx="2987196" cy="494975"/>
          </a:xfrm>
          <a:prstGeom prst="rect">
            <a:avLst/>
          </a:prstGeom>
          <a:noFill/>
          <a:ln>
            <a:noFill/>
          </a:ln>
        </p:spPr>
        <p:txBody>
          <a:bodyPr vert="horz" lIns="82782" tIns="41391" rIns="82782" bIns="41391" compatLnSpc="0"/>
          <a:lstStyle/>
          <a:p>
            <a:pPr algn="r" hangingPunct="0">
              <a:defRPr sz="1400"/>
            </a:pPr>
            <a:endParaRPr lang="en-GB" sz="1300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2"/>
          </p:nvPr>
        </p:nvSpPr>
        <p:spPr>
          <a:xfrm>
            <a:off x="0" y="9410865"/>
            <a:ext cx="2987196" cy="494975"/>
          </a:xfrm>
          <a:prstGeom prst="rect">
            <a:avLst/>
          </a:prstGeom>
          <a:noFill/>
          <a:ln>
            <a:noFill/>
          </a:ln>
        </p:spPr>
        <p:txBody>
          <a:bodyPr vert="horz" lIns="82782" tIns="41391" rIns="82782" bIns="41391" anchor="b" compatLnSpc="0"/>
          <a:lstStyle/>
          <a:p>
            <a:pPr hangingPunct="0">
              <a:defRPr sz="1400"/>
            </a:pPr>
            <a:endParaRPr lang="en-GB" sz="1300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3"/>
          </p:nvPr>
        </p:nvSpPr>
        <p:spPr>
          <a:xfrm>
            <a:off x="3896172" y="9410865"/>
            <a:ext cx="2987196" cy="494975"/>
          </a:xfrm>
          <a:prstGeom prst="rect">
            <a:avLst/>
          </a:prstGeom>
          <a:noFill/>
          <a:ln>
            <a:noFill/>
          </a:ln>
        </p:spPr>
        <p:txBody>
          <a:bodyPr vert="horz" lIns="82782" tIns="41391" rIns="82782" bIns="41391" anchor="b" compatLnSpc="0"/>
          <a:lstStyle/>
          <a:p>
            <a:pPr algn="r" hangingPunct="0">
              <a:defRPr sz="1400"/>
            </a:pPr>
            <a:fld id="{029A5FBE-DD9E-48C1-AEA9-2EB83AF66568}" type="slidenum">
              <a:pPr algn="r" hangingPunct="0">
                <a:defRPr sz="1400"/>
              </a:pPr>
              <a:t>‹#›</a:t>
            </a:fld>
            <a:endParaRPr lang="en-GB" sz="1300">
              <a:latin typeface="Arial" pitchFamily="18"/>
              <a:ea typeface="Microsoft YaHei" pitchFamily="2"/>
              <a:cs typeface="Mang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16484903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3481" cy="495668"/>
          </a:xfrm>
          <a:prstGeom prst="rect">
            <a:avLst/>
          </a:prstGeom>
        </p:spPr>
        <p:txBody>
          <a:bodyPr vert="horz" lIns="84107" tIns="42053" rIns="84107" bIns="42053" rtlCol="0"/>
          <a:lstStyle>
            <a:lvl1pPr algn="l">
              <a:defRPr sz="11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474" y="0"/>
            <a:ext cx="2983481" cy="495668"/>
          </a:xfrm>
          <a:prstGeom prst="rect">
            <a:avLst/>
          </a:prstGeom>
        </p:spPr>
        <p:txBody>
          <a:bodyPr vert="horz" lIns="84107" tIns="42053" rIns="84107" bIns="42053" rtlCol="0"/>
          <a:lstStyle>
            <a:lvl1pPr algn="r">
              <a:defRPr sz="1100"/>
            </a:lvl1pPr>
          </a:lstStyle>
          <a:p>
            <a:fld id="{77B33054-5BC8-4D56-81FF-8B1806D22FA3}" type="datetimeFigureOut">
              <a:rPr lang="en-GB" smtClean="0"/>
              <a:t>19/04/2016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55638" y="742950"/>
            <a:ext cx="5572125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4107" tIns="42053" rIns="84107" bIns="42053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051" y="4705166"/>
            <a:ext cx="5507298" cy="4458067"/>
          </a:xfrm>
          <a:prstGeom prst="rect">
            <a:avLst/>
          </a:prstGeom>
        </p:spPr>
        <p:txBody>
          <a:bodyPr vert="horz" lIns="84107" tIns="42053" rIns="84107" bIns="42053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08862"/>
            <a:ext cx="2983481" cy="495667"/>
          </a:xfrm>
          <a:prstGeom prst="rect">
            <a:avLst/>
          </a:prstGeom>
        </p:spPr>
        <p:txBody>
          <a:bodyPr vert="horz" lIns="84107" tIns="42053" rIns="84107" bIns="42053" rtlCol="0" anchor="b"/>
          <a:lstStyle>
            <a:lvl1pPr algn="l">
              <a:defRPr sz="11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474" y="9408862"/>
            <a:ext cx="2983481" cy="495667"/>
          </a:xfrm>
          <a:prstGeom prst="rect">
            <a:avLst/>
          </a:prstGeom>
        </p:spPr>
        <p:txBody>
          <a:bodyPr vert="horz" lIns="84107" tIns="42053" rIns="84107" bIns="42053" rtlCol="0" anchor="b"/>
          <a:lstStyle>
            <a:lvl1pPr algn="r">
              <a:defRPr sz="1100"/>
            </a:lvl1pPr>
          </a:lstStyle>
          <a:p>
            <a:fld id="{B1BD55F0-791D-45F0-B217-8E783DEF8A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69135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655638" y="752475"/>
            <a:ext cx="5570537" cy="371475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8051" y="4705166"/>
            <a:ext cx="5507298" cy="269593"/>
          </a:xfrm>
        </p:spPr>
        <p:txBody>
          <a:bodyPr>
            <a:spAutoFit/>
          </a:bodyPr>
          <a:lstStyle/>
          <a:p>
            <a:endParaRPr lang="en-GB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655638" y="752475"/>
            <a:ext cx="5570537" cy="371475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8051" y="4705166"/>
            <a:ext cx="5507298" cy="269593"/>
          </a:xfrm>
        </p:spPr>
        <p:txBody>
          <a:bodyPr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8798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655638" y="752475"/>
            <a:ext cx="5570537" cy="371475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88051" y="4705166"/>
            <a:ext cx="5507298" cy="269593"/>
          </a:xfrm>
        </p:spPr>
        <p:txBody>
          <a:bodyPr>
            <a:spAutoFit/>
          </a:bodyPr>
          <a:lstStyle/>
          <a:p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8664" y="2012950"/>
            <a:ext cx="8262937" cy="13890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57325" y="3671888"/>
            <a:ext cx="6805613" cy="165576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73BC58E-1675-4C0B-9AF3-5318E0F8E89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455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E72A501-2070-43D5-B908-4F807BCB51A1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0437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50" y="4164014"/>
            <a:ext cx="8261350" cy="12874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350" y="2746376"/>
            <a:ext cx="8261350" cy="14176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C013F41-77DC-4FF5-9B21-8E3E29882DC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797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85776" y="1516063"/>
            <a:ext cx="4297363" cy="4276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35538" y="1516063"/>
            <a:ext cx="4297362" cy="4276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A56641A-6495-4A54-BFF3-08F8B05AE805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804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5775" y="258763"/>
            <a:ext cx="8748713" cy="1081087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5777" y="1450976"/>
            <a:ext cx="4295775" cy="6048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5777" y="2055813"/>
            <a:ext cx="4295775" cy="37322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37126" y="1450976"/>
            <a:ext cx="4297363" cy="6048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37126" y="2055813"/>
            <a:ext cx="4297363" cy="37322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AB9D951-46A5-4B03-966F-3B5C882DF4C2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2270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E403D86-B9F3-426C-90B9-944DAF546E3D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5011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5F32BDF-94F6-4B82-8630-AC2C85264CE2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769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5776" y="258763"/>
            <a:ext cx="3198813" cy="109696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0476" y="258763"/>
            <a:ext cx="5434013" cy="5529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5776" y="1355725"/>
            <a:ext cx="3198813" cy="44323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8F289AB-F19B-48D8-94AC-412E889E446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2098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000" y="4535489"/>
            <a:ext cx="5832475" cy="5365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05000" y="579439"/>
            <a:ext cx="5832475" cy="38877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05000" y="5072063"/>
            <a:ext cx="5832475" cy="760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2A3DD7B-EA38-4E24-9667-B7BDE9120532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730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FF8CFD8-EFED-483B-83D3-050A07E93A6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05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6914" y="258764"/>
            <a:ext cx="2185987" cy="55340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5775" y="258764"/>
            <a:ext cx="6408738" cy="55340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3286619-9603-49B8-B91B-28DC80F3309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7847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013055"/>
            <a:ext cx="8262224" cy="1389038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58040" y="3672099"/>
            <a:ext cx="6804184" cy="165604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61DB3-48F6-4A74-96E5-5C4363B47E1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4/19/2016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3D852-7EC6-B643-BB5D-CEE9F8F2760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91049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A855-5041-4A6B-BF28-1C7774A3BCD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4/19/2016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3D852-7EC6-B643-BB5D-CEE9F8F2760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81503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834" y="4164114"/>
            <a:ext cx="8262224" cy="128703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7834" y="2746575"/>
            <a:ext cx="8262224" cy="1417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5E516-9A94-40E8-9E5D-2EB35055ECF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4/19/2016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3D852-7EC6-B643-BB5D-CEE9F8F2760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01134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86013" y="1512041"/>
            <a:ext cx="4293116" cy="42766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41134" y="1512041"/>
            <a:ext cx="4293116" cy="42766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159D-8FBD-4840-905A-42EEEDC86EE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4/19/2016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3D852-7EC6-B643-BB5D-CEE9F8F2760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45550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6013" y="1450540"/>
            <a:ext cx="4294804" cy="6045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13" y="2055057"/>
            <a:ext cx="4294804" cy="37336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37760" y="1450540"/>
            <a:ext cx="4296491" cy="6045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37760" y="2055057"/>
            <a:ext cx="4296491" cy="37336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F35F3-F8A6-4D75-B8F1-D5AEC783A60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4/19/2016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3D852-7EC6-B643-BB5D-CEE9F8F2760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60945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60358-D53F-4E22-97CE-C9E53EC5F40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4/19/2016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3D852-7EC6-B643-BB5D-CEE9F8F2760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5934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4DFC3-2794-46D5-9EDF-3C41B57523E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4/19/2016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3D852-7EC6-B643-BB5D-CEE9F8F2760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36923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6013" y="258007"/>
            <a:ext cx="3197900" cy="109803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0354" y="258007"/>
            <a:ext cx="5433897" cy="55306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013" y="1356037"/>
            <a:ext cx="3197900" cy="443262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CA62F-49A0-40A0-8871-95C9D0C28F1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4/19/2016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3D852-7EC6-B643-BB5D-CEE9F8F2760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652247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239" y="4536122"/>
            <a:ext cx="5832158" cy="53551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05239" y="579017"/>
            <a:ext cx="5832158" cy="388810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05239" y="5071637"/>
            <a:ext cx="5832158" cy="76052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78E0C-85AF-4522-AADB-4BF1D5B7488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4/19/2016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3D852-7EC6-B643-BB5D-CEE9F8F2760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615944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973C7-E0B2-4125-ABF5-AC30DB2561A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4/19/2016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3D852-7EC6-B643-BB5D-CEE9F8F2760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151032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7192" y="259509"/>
            <a:ext cx="2187059" cy="5529149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6013" y="259509"/>
            <a:ext cx="6399173" cy="5529149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7F688-1A3E-4281-92D7-5C6EC44F0A1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4/19/2016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3D852-7EC6-B643-BB5D-CEE9F8F2760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6691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486000" y="258120"/>
            <a:ext cx="8747640" cy="10818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86000" y="1516321"/>
            <a:ext cx="8747640" cy="42764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defPPr marL="432000" marR="0" lvl="0" indent="-324000">
              <a:spcBef>
                <a:spcPts val="0"/>
              </a:spcBef>
              <a:spcAft>
                <a:spcPts val="1213"/>
              </a:spcAft>
              <a:buSzPct val="45000"/>
              <a:buFont typeface="StarSymbol"/>
              <a:buNone/>
              <a:defRPr lang="en-GB" sz="274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213"/>
              </a:spcAft>
              <a:buSzPct val="45000"/>
              <a:buFont typeface="StarSymbol"/>
              <a:buChar char="●"/>
              <a:defRPr lang="en-GB" sz="274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1pPr>
            <a:lvl2pPr marL="864000" marR="0" lvl="1" indent="-324000">
              <a:spcBef>
                <a:spcPts val="0"/>
              </a:spcBef>
              <a:spcAft>
                <a:spcPts val="969"/>
              </a:spcAft>
              <a:buSzPct val="45000"/>
              <a:buFont typeface="StarSymbol"/>
              <a:buChar char="●"/>
              <a:defRPr lang="en-GB" sz="24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2pPr>
            <a:lvl3pPr marL="1295999" marR="0" lvl="2" indent="-288000">
              <a:spcBef>
                <a:spcPts val="0"/>
              </a:spcBef>
              <a:spcAft>
                <a:spcPts val="729"/>
              </a:spcAft>
              <a:buSzPct val="75000"/>
              <a:buFont typeface="StarSymbol"/>
              <a:buChar char="–"/>
              <a:defRPr lang="en-GB" sz="206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485"/>
              </a:spcAft>
              <a:buSzPct val="45000"/>
              <a:buFont typeface="StarSymbol"/>
              <a:buChar char="●"/>
              <a:defRPr lang="en-GB" sz="171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41"/>
              </a:spcAft>
              <a:buSzPct val="75000"/>
              <a:buFont typeface="StarSymbol"/>
              <a:buChar char="–"/>
              <a:defRPr lang="en-GB" sz="171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41"/>
              </a:spcAft>
              <a:buSzPct val="45000"/>
              <a:buFont typeface="StarSymbol"/>
              <a:buChar char="●"/>
              <a:defRPr lang="en-GB" sz="171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41"/>
              </a:spcAft>
              <a:buSzPct val="45000"/>
              <a:buFont typeface="StarSymbol"/>
              <a:buChar char="●"/>
              <a:defRPr lang="en-GB" sz="171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41"/>
              </a:spcAft>
              <a:buSzPct val="45000"/>
              <a:buFont typeface="StarSymbol"/>
              <a:buChar char="●"/>
              <a:defRPr lang="en-GB" sz="171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41"/>
              </a:spcAft>
              <a:buSzPct val="45000"/>
              <a:buFont typeface="StarSymbol"/>
              <a:buChar char="●"/>
              <a:defRPr lang="en-GB" sz="171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485999" y="5903281"/>
            <a:ext cx="2264400" cy="44675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lvl="0" rtl="0" hangingPunct="0">
              <a:buNone/>
              <a:tabLst/>
              <a:defRPr lang="en-GB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3324239" y="5903281"/>
            <a:ext cx="3080880" cy="44675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lvl="0" algn="ctr" rtl="0" hangingPunct="0">
              <a:buNone/>
              <a:tabLst/>
              <a:defRPr lang="en-GB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6969240" y="5903281"/>
            <a:ext cx="2264400" cy="44675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lvl="0" algn="r" rtl="0" hangingPunct="0">
              <a:buNone/>
              <a:tabLst/>
              <a:defRPr lang="en-GB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546678FE-2E01-4A8F-AEE8-093811927261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rtl="0" hangingPunct="0">
        <a:tabLst/>
        <a:defRPr lang="en-GB" sz="3770" b="0" i="0" u="none" strike="noStrike" kern="1200">
          <a:ln>
            <a:noFill/>
          </a:ln>
          <a:latin typeface="Arial" pitchFamily="18"/>
          <a:ea typeface="Microsoft YaHei" pitchFamily="2"/>
          <a:cs typeface="Mangal" pitchFamily="2"/>
        </a:defRPr>
      </a:lvl1pPr>
    </p:titleStyle>
    <p:bodyStyle>
      <a:lvl1pPr marL="0" marR="0" indent="0" rtl="0" hangingPunct="0">
        <a:spcBef>
          <a:spcPts val="0"/>
        </a:spcBef>
        <a:spcAft>
          <a:spcPts val="1213"/>
        </a:spcAft>
        <a:tabLst/>
        <a:defRPr lang="en-GB" sz="2740" b="0" i="0" u="none" strike="noStrike" kern="1200">
          <a:ln>
            <a:noFill/>
          </a:ln>
          <a:latin typeface="Arial" pitchFamily="18"/>
          <a:ea typeface="Microsoft YaHei" pitchFamily="2"/>
          <a:cs typeface="Mangal" pitchFamily="2"/>
        </a:defRPr>
      </a:lvl1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6013" y="259509"/>
            <a:ext cx="8748237" cy="10800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6013" y="1512041"/>
            <a:ext cx="8748237" cy="42766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86013" y="6006164"/>
            <a:ext cx="2268061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A6C994B2-DA3B-45A4-B79A-1869E2635EF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4/19/2016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21090" y="6006164"/>
            <a:ext cx="3078083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66190" y="6006164"/>
            <a:ext cx="2268061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CF83D852-7EC6-B643-BB5D-CEE9F8F2760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2898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86000" y="660521"/>
            <a:ext cx="8747640" cy="276999"/>
          </a:xfrm>
        </p:spPr>
        <p:txBody>
          <a:bodyPr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 algn="r">
              <a:buNone/>
            </a:pPr>
            <a:r>
              <a:rPr lang="en-GB" sz="1800" dirty="0"/>
              <a:t>Supporting children &amp; young people in their caring roles</a:t>
            </a:r>
          </a:p>
        </p:txBody>
      </p:sp>
      <p:sp>
        <p:nvSpPr>
          <p:cNvPr id="3" name="Subtitle 2"/>
          <p:cNvSpPr txBox="1">
            <a:spLocks noGrp="1"/>
          </p:cNvSpPr>
          <p:nvPr>
            <p:ph type="subTitle" idx="4294967295"/>
          </p:nvPr>
        </p:nvSpPr>
        <p:spPr>
          <a:xfrm>
            <a:off x="755675" y="1219918"/>
            <a:ext cx="5832648" cy="4955203"/>
          </a:xfrm>
        </p:spPr>
        <p:txBody>
          <a:bodyPr wrap="square" anchor="ctr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indent="0" algn="l">
              <a:buNone/>
            </a:pPr>
            <a:endParaRPr lang="en-GB" sz="2400" b="1" dirty="0" smtClean="0">
              <a:solidFill>
                <a:srgbClr val="0099FF"/>
              </a:solidFill>
            </a:endParaRPr>
          </a:p>
          <a:p>
            <a:pPr marL="0" indent="0" algn="l">
              <a:buNone/>
            </a:pPr>
            <a:endParaRPr lang="en-GB" sz="2400" b="1" dirty="0" smtClean="0">
              <a:solidFill>
                <a:srgbClr val="0099FF"/>
              </a:solidFill>
            </a:endParaRPr>
          </a:p>
          <a:p>
            <a:pPr marL="0" indent="0" algn="l">
              <a:buNone/>
            </a:pPr>
            <a:r>
              <a:rPr lang="en-GB" sz="2400" b="1" dirty="0" smtClean="0">
                <a:solidFill>
                  <a:srgbClr val="0099FF"/>
                </a:solidFill>
              </a:rPr>
              <a:t>Who are Young Carers?</a:t>
            </a:r>
          </a:p>
          <a:p>
            <a:pPr marL="0" indent="0" algn="l">
              <a:buNone/>
            </a:pPr>
            <a:r>
              <a:rPr lang="en-GB" sz="1800" b="1" dirty="0" smtClean="0">
                <a:solidFill>
                  <a:schemeClr val="tx1"/>
                </a:solidFill>
              </a:rPr>
              <a:t>Young carers include children and other young people under 18 who provide regular or ongoing care and emotional support to a family member who is physically or mentally ill, disabled, or misuses substances. </a:t>
            </a:r>
          </a:p>
          <a:p>
            <a:pPr marL="0" indent="0" algn="l">
              <a:buNone/>
            </a:pPr>
            <a:r>
              <a:rPr lang="en-GB" sz="1800" b="1" dirty="0" smtClean="0">
                <a:solidFill>
                  <a:schemeClr val="tx1"/>
                </a:solidFill>
              </a:rPr>
              <a:t>The person being cared for may be a parent, sibling or grandparent. </a:t>
            </a:r>
          </a:p>
          <a:p>
            <a:pPr marL="0" indent="0" algn="l">
              <a:buNone/>
            </a:pPr>
            <a:endParaRPr lang="en-GB" sz="1800" b="1" dirty="0" smtClean="0">
              <a:solidFill>
                <a:schemeClr val="tx1"/>
              </a:solidFill>
            </a:endParaRPr>
          </a:p>
          <a:p>
            <a:pPr marL="0" indent="0" algn="l">
              <a:buNone/>
            </a:pPr>
            <a:endParaRPr lang="en-GB" sz="1800" b="1" dirty="0" smtClean="0">
              <a:solidFill>
                <a:schemeClr val="tx1"/>
              </a:solidFill>
            </a:endParaRPr>
          </a:p>
          <a:p>
            <a:pPr marL="0" indent="0" algn="l">
              <a:buNone/>
            </a:pPr>
            <a:endParaRPr lang="en-GB" sz="1800" b="1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6770521" y="2235960"/>
            <a:ext cx="2409480" cy="352404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179611" y="0"/>
            <a:ext cx="2915955" cy="17618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3419970" y="556750"/>
            <a:ext cx="5813669" cy="276999"/>
          </a:xfrm>
        </p:spPr>
        <p:txBody>
          <a:bodyPr wrap="square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 algn="r">
              <a:buNone/>
            </a:pPr>
            <a:r>
              <a:rPr lang="en-GB" sz="1800" dirty="0"/>
              <a:t>Supporting children &amp; young people in their caring roles</a:t>
            </a:r>
          </a:p>
        </p:txBody>
      </p:sp>
      <p:sp>
        <p:nvSpPr>
          <p:cNvPr id="3" name="Subtitle 2"/>
          <p:cNvSpPr txBox="1">
            <a:spLocks noGrp="1"/>
          </p:cNvSpPr>
          <p:nvPr>
            <p:ph type="subTitle" idx="4294967295"/>
          </p:nvPr>
        </p:nvSpPr>
        <p:spPr>
          <a:xfrm>
            <a:off x="486000" y="1597054"/>
            <a:ext cx="6174000" cy="4114973"/>
          </a:xfrm>
        </p:spPr>
        <p:txBody>
          <a:bodyPr anchor="ctr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lvl="0" indent="0" algn="ctr">
              <a:buNone/>
            </a:pPr>
            <a:endParaRPr lang="en-GB" dirty="0" smtClean="0"/>
          </a:p>
          <a:p>
            <a:pPr marL="108000" lvl="0" indent="0" algn="ctr">
              <a:buNone/>
            </a:pPr>
            <a:r>
              <a:rPr lang="en-GB" sz="2000" b="1" dirty="0" smtClean="0">
                <a:solidFill>
                  <a:srgbClr val="00B0F0"/>
                </a:solidFill>
                <a:latin typeface="Arial-BoldMT"/>
              </a:rPr>
              <a:t>What </a:t>
            </a:r>
            <a:r>
              <a:rPr lang="en-GB" sz="2000" b="1" dirty="0">
                <a:solidFill>
                  <a:srgbClr val="00B0F0"/>
                </a:solidFill>
                <a:latin typeface="Arial-BoldMT"/>
              </a:rPr>
              <a:t>tasks do young carers do</a:t>
            </a:r>
            <a:r>
              <a:rPr lang="en-GB" sz="2000" b="1" dirty="0" smtClean="0">
                <a:solidFill>
                  <a:srgbClr val="00B0F0"/>
                </a:solidFill>
                <a:latin typeface="Arial-BoldMT"/>
              </a:rPr>
              <a:t>?</a:t>
            </a:r>
            <a:endParaRPr lang="en-GB" sz="2000" b="1" dirty="0">
              <a:solidFill>
                <a:srgbClr val="00B0F0"/>
              </a:solidFill>
              <a:latin typeface="Arial-BoldMT"/>
            </a:endParaRPr>
          </a:p>
          <a:p>
            <a:pPr lvl="0" algn="just"/>
            <a:r>
              <a:rPr lang="en-GB" sz="2000" b="1" dirty="0">
                <a:solidFill>
                  <a:srgbClr val="00B0F0"/>
                </a:solidFill>
                <a:latin typeface="Arial-BoldMT"/>
              </a:rPr>
              <a:t>Domestic chores</a:t>
            </a:r>
            <a:r>
              <a:rPr lang="en-GB" sz="2000" dirty="0">
                <a:solidFill>
                  <a:srgbClr val="00B0F0"/>
                </a:solidFill>
                <a:latin typeface="Arial-BoldMT"/>
              </a:rPr>
              <a:t> - </a:t>
            </a:r>
            <a:r>
              <a:rPr lang="en-GB" sz="2000" dirty="0">
                <a:latin typeface="Arial-BoldMT"/>
              </a:rPr>
              <a:t>cleaning, cooking, shopping.</a:t>
            </a:r>
          </a:p>
          <a:p>
            <a:pPr lvl="0" algn="just"/>
            <a:r>
              <a:rPr lang="en-GB" sz="2000" b="1" dirty="0" smtClean="0">
                <a:solidFill>
                  <a:srgbClr val="00B0F0"/>
                </a:solidFill>
                <a:latin typeface="Arial-BoldMT"/>
              </a:rPr>
              <a:t>Personal </a:t>
            </a:r>
            <a:r>
              <a:rPr lang="en-GB" sz="2000" b="1" dirty="0">
                <a:solidFill>
                  <a:srgbClr val="00B0F0"/>
                </a:solidFill>
                <a:latin typeface="Arial-BoldMT"/>
              </a:rPr>
              <a:t>care</a:t>
            </a:r>
            <a:r>
              <a:rPr lang="en-GB" sz="2000" dirty="0">
                <a:solidFill>
                  <a:srgbClr val="00B0F0"/>
                </a:solidFill>
                <a:latin typeface="Arial-BoldMT"/>
              </a:rPr>
              <a:t> - </a:t>
            </a:r>
            <a:r>
              <a:rPr lang="en-GB" sz="2000" dirty="0">
                <a:latin typeface="Arial-BoldMT"/>
              </a:rPr>
              <a:t>washing, dressing, toileting.</a:t>
            </a:r>
          </a:p>
          <a:p>
            <a:pPr lvl="0" algn="just"/>
            <a:r>
              <a:rPr lang="en-GB" sz="2000" b="1" dirty="0" smtClean="0">
                <a:solidFill>
                  <a:srgbClr val="00B0F0"/>
                </a:solidFill>
                <a:latin typeface="Arial-BoldMT"/>
              </a:rPr>
              <a:t>Medical </a:t>
            </a:r>
            <a:r>
              <a:rPr lang="en-GB" sz="2000" b="1" dirty="0">
                <a:solidFill>
                  <a:srgbClr val="00B0F0"/>
                </a:solidFill>
                <a:latin typeface="Arial-BoldMT"/>
              </a:rPr>
              <a:t>care </a:t>
            </a:r>
            <a:r>
              <a:rPr lang="en-GB" sz="2000" dirty="0">
                <a:solidFill>
                  <a:srgbClr val="00B0F0"/>
                </a:solidFill>
                <a:latin typeface="Arial-BoldMT"/>
              </a:rPr>
              <a:t>- </a:t>
            </a:r>
            <a:r>
              <a:rPr lang="en-GB" sz="2000" dirty="0">
                <a:latin typeface="Arial-BoldMT"/>
              </a:rPr>
              <a:t>administering medication, injections, ventilators</a:t>
            </a:r>
            <a:r>
              <a:rPr lang="en-GB" sz="2000" dirty="0" smtClean="0">
                <a:latin typeface="Arial-BoldMT"/>
              </a:rPr>
              <a:t>.</a:t>
            </a:r>
            <a:endParaRPr lang="en-GB" sz="2000" dirty="0">
              <a:latin typeface="Arial-BoldMT"/>
            </a:endParaRPr>
          </a:p>
          <a:p>
            <a:pPr lvl="0" algn="just"/>
            <a:r>
              <a:rPr lang="en-GB" sz="2000" b="1" dirty="0">
                <a:solidFill>
                  <a:srgbClr val="00B0F0"/>
                </a:solidFill>
                <a:latin typeface="Arial-BoldMT"/>
              </a:rPr>
              <a:t>Emotional support</a:t>
            </a:r>
            <a:r>
              <a:rPr lang="en-GB" sz="2000" dirty="0">
                <a:solidFill>
                  <a:srgbClr val="00B0F0"/>
                </a:solidFill>
                <a:latin typeface="Arial-BoldMT"/>
              </a:rPr>
              <a:t> – </a:t>
            </a:r>
            <a:r>
              <a:rPr lang="en-GB" sz="2000" dirty="0">
                <a:latin typeface="Arial-BoldMT"/>
              </a:rPr>
              <a:t>for all family members as well as the cared for</a:t>
            </a:r>
            <a:r>
              <a:rPr lang="en-GB" sz="2000" dirty="0" smtClean="0">
                <a:latin typeface="Arial-BoldMT"/>
              </a:rPr>
              <a:t>.</a:t>
            </a:r>
            <a:endParaRPr lang="en-GB" sz="2000" dirty="0">
              <a:latin typeface="Arial-BoldMT"/>
            </a:endParaRPr>
          </a:p>
          <a:p>
            <a:pPr lvl="0" algn="just"/>
            <a:r>
              <a:rPr lang="en-GB" sz="2000" b="1" dirty="0">
                <a:solidFill>
                  <a:srgbClr val="00B0F0"/>
                </a:solidFill>
                <a:latin typeface="Arial-BoldMT"/>
              </a:rPr>
              <a:t>Family Responsibilities </a:t>
            </a:r>
            <a:r>
              <a:rPr lang="en-GB" sz="2000" dirty="0">
                <a:solidFill>
                  <a:srgbClr val="00B0F0"/>
                </a:solidFill>
                <a:latin typeface="Arial-BoldMT"/>
              </a:rPr>
              <a:t>– </a:t>
            </a:r>
            <a:r>
              <a:rPr lang="en-GB" sz="2000" dirty="0">
                <a:latin typeface="Arial-BoldMT"/>
              </a:rPr>
              <a:t>caring for younger siblings, managing money and bills</a:t>
            </a:r>
            <a:endParaRPr lang="en-GB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6770520" y="2235960"/>
            <a:ext cx="2409480" cy="352404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360000" y="180000"/>
            <a:ext cx="3152520" cy="19047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42105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360000" y="180000"/>
            <a:ext cx="2800280" cy="169193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6770520" y="2235960"/>
            <a:ext cx="2409480" cy="352404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3275955" y="647799"/>
            <a:ext cx="5727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Supporting</a:t>
            </a:r>
            <a:r>
              <a:rPr lang="en-GB" dirty="0" smtClean="0"/>
              <a:t> children &amp; young people in their caring roles  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611659" y="2303983"/>
            <a:ext cx="496855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0099FF"/>
                </a:solidFill>
                <a:latin typeface="Arial-BoldMT"/>
              </a:rPr>
              <a:t>The Impact of Caring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b="1" dirty="0"/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Research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has shown that this caring role can impact on a young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person's: </a:t>
            </a:r>
          </a:p>
          <a:p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Social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evelopmental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motional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ducational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hysical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well being</a:t>
            </a:r>
          </a:p>
        </p:txBody>
      </p:sp>
    </p:spTree>
    <p:extLst>
      <p:ext uri="{BB962C8B-B14F-4D97-AF65-F5344CB8AC3E}">
        <p14:creationId xmlns:p14="http://schemas.microsoft.com/office/powerpoint/2010/main" val="754866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6013" y="2030037"/>
            <a:ext cx="8748237" cy="4143957"/>
          </a:xfrm>
        </p:spPr>
        <p:txBody>
          <a:bodyPr>
            <a:normAutofit/>
          </a:bodyPr>
          <a:lstStyle/>
          <a:p>
            <a:pPr defTabSz="914400" hangingPunct="0">
              <a:spcBef>
                <a:spcPts val="0"/>
              </a:spcBef>
              <a:buClr>
                <a:srgbClr val="00B0F0"/>
              </a:buClr>
              <a:buSzPct val="95000"/>
              <a:buFont typeface="Arial" pitchFamily="34" charset="0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600" dirty="0" smtClean="0">
              <a:solidFill>
                <a:srgbClr val="000000"/>
              </a:solidFill>
              <a:latin typeface="Arial-BoldMT"/>
              <a:ea typeface="Microsoft YaHei" pitchFamily="2"/>
              <a:cs typeface="Mangal" pitchFamily="2"/>
            </a:endParaRPr>
          </a:p>
          <a:p>
            <a:pPr marL="0" lvl="0" indent="0" defTabSz="914400" hangingPunct="0">
              <a:spcBef>
                <a:spcPts val="0"/>
              </a:spcBef>
              <a:buClr>
                <a:srgbClr val="00B0F0"/>
              </a:buClr>
              <a:buSzPct val="95000"/>
              <a:buNone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600" dirty="0" smtClean="0">
              <a:solidFill>
                <a:srgbClr val="000000"/>
              </a:solidFill>
              <a:latin typeface="Arial-BoldMT"/>
              <a:ea typeface="Microsoft YaHei" pitchFamily="2"/>
              <a:cs typeface="Mangal" pitchFamily="2"/>
            </a:endParaRPr>
          </a:p>
          <a:p>
            <a:pPr lvl="0" defTabSz="914400" hangingPunct="0">
              <a:spcBef>
                <a:spcPts val="0"/>
              </a:spcBef>
              <a:buClr>
                <a:srgbClr val="00B0F0"/>
              </a:buClr>
              <a:buSzPct val="95000"/>
              <a:buFont typeface="Arial" pitchFamily="34" charset="0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dirty="0" smtClean="0">
                <a:solidFill>
                  <a:srgbClr val="000000"/>
                </a:solidFill>
                <a:latin typeface="Arial-BoldMT"/>
                <a:ea typeface="Microsoft YaHei" pitchFamily="2"/>
                <a:cs typeface="Mangal" pitchFamily="2"/>
              </a:rPr>
              <a:t>Short </a:t>
            </a:r>
            <a:r>
              <a:rPr lang="en-GB" sz="1600" dirty="0">
                <a:solidFill>
                  <a:srgbClr val="000000"/>
                </a:solidFill>
                <a:latin typeface="Arial-BoldMT"/>
                <a:ea typeface="Microsoft YaHei" pitchFamily="2"/>
                <a:cs typeface="Mangal" pitchFamily="2"/>
              </a:rPr>
              <a:t>Breaks – Youth/Play, Day Trips, Residentials</a:t>
            </a:r>
          </a:p>
          <a:p>
            <a:pPr lvl="0" defTabSz="914400" hangingPunct="0">
              <a:spcBef>
                <a:spcPts val="0"/>
              </a:spcBef>
              <a:buClr>
                <a:srgbClr val="00B0F0"/>
              </a:buClr>
              <a:buSzPct val="95000"/>
              <a:buFont typeface="Arial" pitchFamily="34" charset="0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600" dirty="0" smtClean="0">
              <a:solidFill>
                <a:srgbClr val="000000"/>
              </a:solidFill>
              <a:latin typeface="Arial-BoldMT"/>
              <a:ea typeface="Microsoft YaHei" pitchFamily="2"/>
              <a:cs typeface="Mangal" pitchFamily="2"/>
            </a:endParaRPr>
          </a:p>
          <a:p>
            <a:pPr lvl="0" defTabSz="914400" hangingPunct="0">
              <a:spcBef>
                <a:spcPts val="0"/>
              </a:spcBef>
              <a:buClr>
                <a:srgbClr val="00B0F0"/>
              </a:buClr>
              <a:buSzPct val="95000"/>
              <a:buFont typeface="Arial" pitchFamily="34" charset="0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dirty="0" smtClean="0">
                <a:solidFill>
                  <a:srgbClr val="000000"/>
                </a:solidFill>
                <a:latin typeface="Arial-BoldMT"/>
                <a:ea typeface="Microsoft YaHei" pitchFamily="2"/>
                <a:cs typeface="Mangal" pitchFamily="2"/>
              </a:rPr>
              <a:t>Promotion </a:t>
            </a:r>
            <a:r>
              <a:rPr lang="en-GB" sz="1600" dirty="0">
                <a:solidFill>
                  <a:srgbClr val="000000"/>
                </a:solidFill>
                <a:latin typeface="Arial-BoldMT"/>
                <a:ea typeface="Microsoft YaHei" pitchFamily="2"/>
                <a:cs typeface="Mangal" pitchFamily="2"/>
              </a:rPr>
              <a:t>and Supporting Work with Young </a:t>
            </a:r>
            <a:r>
              <a:rPr lang="en-GB" sz="1600" dirty="0" smtClean="0">
                <a:solidFill>
                  <a:srgbClr val="000000"/>
                </a:solidFill>
                <a:latin typeface="Arial-BoldMT"/>
                <a:ea typeface="Microsoft YaHei" pitchFamily="2"/>
                <a:cs typeface="Mangal" pitchFamily="2"/>
              </a:rPr>
              <a:t>Carers with </a:t>
            </a:r>
          </a:p>
          <a:p>
            <a:pPr marL="0" lvl="0" indent="0" defTabSz="914400" hangingPunct="0">
              <a:spcBef>
                <a:spcPts val="0"/>
              </a:spcBef>
              <a:buClr>
                <a:srgbClr val="00B0F0"/>
              </a:buClr>
              <a:buSzPct val="95000"/>
              <a:buNone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dirty="0">
                <a:solidFill>
                  <a:srgbClr val="000000"/>
                </a:solidFill>
                <a:latin typeface="Arial-BoldMT"/>
                <a:ea typeface="Microsoft YaHei" pitchFamily="2"/>
                <a:cs typeface="Mangal" pitchFamily="2"/>
              </a:rPr>
              <a:t> </a:t>
            </a:r>
            <a:r>
              <a:rPr lang="en-GB" sz="1600" dirty="0" smtClean="0">
                <a:solidFill>
                  <a:srgbClr val="000000"/>
                </a:solidFill>
                <a:latin typeface="Arial-BoldMT"/>
                <a:ea typeface="Microsoft YaHei" pitchFamily="2"/>
                <a:cs typeface="Mangal" pitchFamily="2"/>
              </a:rPr>
              <a:t>     Health, Education and Social Care practitioners.</a:t>
            </a:r>
            <a:endParaRPr lang="en-GB" sz="1600" dirty="0">
              <a:solidFill>
                <a:srgbClr val="000000"/>
              </a:solidFill>
              <a:latin typeface="Arial-BoldMT"/>
              <a:ea typeface="Microsoft YaHei" pitchFamily="2"/>
              <a:cs typeface="Mangal" pitchFamily="2"/>
            </a:endParaRPr>
          </a:p>
          <a:p>
            <a:pPr lvl="0" defTabSz="914400" hangingPunct="0">
              <a:spcBef>
                <a:spcPts val="0"/>
              </a:spcBef>
              <a:buClr>
                <a:srgbClr val="00B0F0"/>
              </a:buClr>
              <a:buSzPct val="95000"/>
              <a:buFont typeface="Arial" pitchFamily="34" charset="0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600" dirty="0">
              <a:solidFill>
                <a:srgbClr val="000000"/>
              </a:solidFill>
              <a:latin typeface="Arial-BoldMT"/>
              <a:ea typeface="Microsoft YaHei" pitchFamily="2"/>
              <a:cs typeface="Mangal" pitchFamily="2"/>
            </a:endParaRPr>
          </a:p>
          <a:p>
            <a:pPr lvl="0" defTabSz="914400" hangingPunct="0">
              <a:spcBef>
                <a:spcPts val="0"/>
              </a:spcBef>
              <a:buClr>
                <a:srgbClr val="00B0F0"/>
              </a:buClr>
              <a:buSzPct val="92000"/>
              <a:buFont typeface="Arial" pitchFamily="34" charset="0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dirty="0" smtClean="0">
                <a:solidFill>
                  <a:srgbClr val="000000"/>
                </a:solidFill>
                <a:latin typeface="Arial" pitchFamily="18"/>
                <a:ea typeface="Microsoft YaHei" pitchFamily="2"/>
                <a:cs typeface="Mangal" pitchFamily="2"/>
              </a:rPr>
              <a:t>Support Project - </a:t>
            </a:r>
            <a:r>
              <a:rPr lang="en-GB" sz="1600" dirty="0">
                <a:solidFill>
                  <a:srgbClr val="000000"/>
                </a:solidFill>
                <a:latin typeface="Arial" pitchFamily="18"/>
                <a:ea typeface="Microsoft YaHei" pitchFamily="2"/>
                <a:cs typeface="Mangal" pitchFamily="2"/>
              </a:rPr>
              <a:t>Integration, </a:t>
            </a:r>
            <a:r>
              <a:rPr lang="en-GB" sz="1600" dirty="0" smtClean="0">
                <a:solidFill>
                  <a:srgbClr val="000000"/>
                </a:solidFill>
                <a:latin typeface="Arial" pitchFamily="18"/>
                <a:ea typeface="Microsoft YaHei" pitchFamily="2"/>
                <a:cs typeface="Mangal" pitchFamily="2"/>
              </a:rPr>
              <a:t>Advocacy </a:t>
            </a:r>
            <a:r>
              <a:rPr lang="en-GB" sz="1600" dirty="0">
                <a:solidFill>
                  <a:srgbClr val="000000"/>
                </a:solidFill>
                <a:latin typeface="Arial" pitchFamily="18"/>
                <a:ea typeface="Microsoft YaHei" pitchFamily="2"/>
                <a:cs typeface="Mangal" pitchFamily="2"/>
              </a:rPr>
              <a:t>and </a:t>
            </a:r>
            <a:r>
              <a:rPr lang="en-GB" sz="1600" dirty="0" smtClean="0">
                <a:solidFill>
                  <a:srgbClr val="000000"/>
                </a:solidFill>
                <a:latin typeface="Arial" pitchFamily="18"/>
                <a:ea typeface="Microsoft YaHei" pitchFamily="2"/>
                <a:cs typeface="Mangal" pitchFamily="2"/>
              </a:rPr>
              <a:t>Support.</a:t>
            </a:r>
            <a:endParaRPr lang="en-GB" sz="1800" dirty="0">
              <a:solidFill>
                <a:srgbClr val="000000"/>
              </a:solidFill>
              <a:latin typeface="Arial" pitchFamily="18"/>
              <a:ea typeface="Microsoft YaHei" pitchFamily="2"/>
              <a:cs typeface="Mangal" pitchFamily="2"/>
            </a:endParaRPr>
          </a:p>
          <a:p>
            <a:pPr marL="0" lvl="0" indent="0" defTabSz="914400" hangingPunct="0">
              <a:spcBef>
                <a:spcPts val="0"/>
              </a:spcBef>
              <a:buSzPct val="45000"/>
              <a:buFont typeface="StarSymbol"/>
              <a:buChar char="●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dirty="0">
              <a:solidFill>
                <a:srgbClr val="000000"/>
              </a:solidFill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86015" y="1579261"/>
            <a:ext cx="835659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500" b="1" dirty="0" smtClean="0">
                <a:solidFill>
                  <a:srgbClr val="00B0F0"/>
                </a:solidFill>
                <a:latin typeface="Arial-BoldMT"/>
              </a:rPr>
              <a:t>Sandwell Young Carers Services</a:t>
            </a:r>
            <a:endParaRPr lang="en-GB" sz="2500" b="1" dirty="0">
              <a:solidFill>
                <a:srgbClr val="00B0F0"/>
              </a:solidFill>
              <a:latin typeface="Arial-BoldM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3775" y="4192420"/>
            <a:ext cx="2466041" cy="1828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3700" y="1874978"/>
            <a:ext cx="3002680" cy="4299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53187">
            <a:off x="548956" y="4139346"/>
            <a:ext cx="2520054" cy="18770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2809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35795" y="287759"/>
            <a:ext cx="6480720" cy="1081800"/>
          </a:xfrm>
        </p:spPr>
        <p:txBody>
          <a:bodyPr/>
          <a:lstStyle/>
          <a:p>
            <a:pPr>
              <a:buNone/>
            </a:pPr>
            <a:r>
              <a:rPr lang="en-GB" sz="1800" dirty="0"/>
              <a:t>Supporting children &amp; young people in their caring roles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661" y="1439887"/>
            <a:ext cx="6912766" cy="4536504"/>
          </a:xfrm>
        </p:spPr>
        <p:txBody>
          <a:bodyPr/>
          <a:lstStyle/>
          <a:p>
            <a:pPr marL="108000" indent="0">
              <a:buNone/>
            </a:pPr>
            <a:r>
              <a:rPr lang="en-GB" sz="2400" b="1" dirty="0" smtClean="0">
                <a:solidFill>
                  <a:srgbClr val="0099FF"/>
                </a:solidFill>
              </a:rPr>
              <a:t>Sandwell Young Carers is here to help you help young carers in your school…</a:t>
            </a:r>
          </a:p>
          <a:p>
            <a:pPr marL="108000" indent="0">
              <a:buNone/>
            </a:pPr>
            <a:endParaRPr lang="en-GB" sz="800" b="1" dirty="0" smtClean="0"/>
          </a:p>
          <a:p>
            <a:r>
              <a:rPr lang="en-GB" sz="1800" dirty="0" smtClean="0"/>
              <a:t>Awareness Training – identifying and supporting young carers</a:t>
            </a:r>
          </a:p>
          <a:p>
            <a:r>
              <a:rPr lang="en-GB" sz="1800" dirty="0" smtClean="0"/>
              <a:t>Whole school assemblies</a:t>
            </a:r>
          </a:p>
          <a:p>
            <a:r>
              <a:rPr lang="en-GB" sz="1800" dirty="0" smtClean="0"/>
              <a:t>Promotional Stands at School Events</a:t>
            </a:r>
          </a:p>
          <a:p>
            <a:r>
              <a:rPr lang="en-GB" sz="1800" dirty="0" smtClean="0"/>
              <a:t>Advice &amp; Guidance with completing the Young Carers in Schools Award</a:t>
            </a:r>
          </a:p>
          <a:p>
            <a:r>
              <a:rPr lang="en-GB" sz="1800" dirty="0" smtClean="0"/>
              <a:t>Young Carer School Nurture Groups</a:t>
            </a:r>
          </a:p>
          <a:p>
            <a:pPr marL="108000" indent="0">
              <a:buNone/>
            </a:pPr>
            <a:endParaRPr lang="en-GB" sz="800" dirty="0"/>
          </a:p>
          <a:p>
            <a:pPr marL="108000" indent="0">
              <a:buNone/>
            </a:pPr>
            <a:r>
              <a:rPr lang="en-GB" sz="1800" dirty="0" smtClean="0"/>
              <a:t>Rajinder Sunnerd, Education Promotion &amp; Development Worker</a:t>
            </a:r>
          </a:p>
          <a:p>
            <a:pPr marL="108000" indent="0">
              <a:buNone/>
            </a:pPr>
            <a:r>
              <a:rPr lang="en-GB" dirty="0" smtClean="0"/>
              <a:t>	</a:t>
            </a:r>
            <a:endParaRPr lang="en-GB" sz="24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179611" y="287760"/>
            <a:ext cx="1656184" cy="92907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7884467" y="3865186"/>
            <a:ext cx="1295534" cy="18948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29094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179610" y="287760"/>
            <a:ext cx="2664297" cy="1296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6876355" y="2470964"/>
            <a:ext cx="2303644" cy="328903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2843907" y="575791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Supporting children &amp; young people in their caring roles 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395635" y="1655911"/>
            <a:ext cx="626469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F0"/>
                </a:solidFill>
                <a:latin typeface="Arial-BoldMT"/>
              </a:rPr>
              <a:t>How can schools Identify Young </a:t>
            </a:r>
            <a:r>
              <a:rPr lang="en-GB" dirty="0" smtClean="0">
                <a:solidFill>
                  <a:srgbClr val="00B0F0"/>
                </a:solidFill>
                <a:latin typeface="Arial-BoldMT"/>
              </a:rPr>
              <a:t>Carers?</a:t>
            </a:r>
          </a:p>
          <a:p>
            <a:endParaRPr lang="en-GB" dirty="0" smtClean="0">
              <a:solidFill>
                <a:srgbClr val="00B0F0"/>
              </a:solidFill>
              <a:latin typeface="Arial-BoldMT"/>
            </a:endParaRPr>
          </a:p>
          <a:p>
            <a:pPr>
              <a:buFontTx/>
              <a:buChar char="•"/>
            </a:pPr>
            <a:r>
              <a:rPr lang="en-GB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Admissions </a:t>
            </a: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 </a:t>
            </a:r>
            <a:r>
              <a:rPr lang="en-GB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is there a family member with </a:t>
            </a:r>
            <a:r>
              <a:rPr lang="en-GB" sz="1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 illness </a:t>
            </a:r>
            <a:r>
              <a:rPr lang="en-GB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disability</a:t>
            </a:r>
          </a:p>
          <a:p>
            <a:pPr>
              <a:buFontTx/>
              <a:buChar char="•"/>
            </a:pPr>
            <a:r>
              <a:rPr lang="en-GB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Persistently </a:t>
            </a: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late</a:t>
            </a:r>
          </a:p>
          <a:p>
            <a:pPr>
              <a:buFontTx/>
              <a:buChar char="•"/>
            </a:pPr>
            <a:r>
              <a:rPr lang="en-GB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Often </a:t>
            </a: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leave at lunch or before school finishes</a:t>
            </a:r>
          </a:p>
          <a:p>
            <a:pPr>
              <a:buFontTx/>
              <a:buChar char="•"/>
            </a:pPr>
            <a:r>
              <a:rPr lang="en-GB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High </a:t>
            </a: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absenteeism</a:t>
            </a:r>
          </a:p>
          <a:p>
            <a:pPr>
              <a:buFontTx/>
              <a:buChar char="•"/>
            </a:pPr>
            <a:r>
              <a:rPr lang="en-GB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Poor </a:t>
            </a: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concentration through tiredness and worry</a:t>
            </a:r>
          </a:p>
          <a:p>
            <a:pPr>
              <a:buFontTx/>
              <a:buChar char="•"/>
            </a:pPr>
            <a:r>
              <a:rPr lang="en-GB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Under </a:t>
            </a: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achievement and/or deteriorating performance</a:t>
            </a:r>
          </a:p>
          <a:p>
            <a:pPr>
              <a:buFontTx/>
              <a:buChar char="•"/>
            </a:pPr>
            <a:r>
              <a:rPr lang="en-GB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Homework </a:t>
            </a: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difficulties</a:t>
            </a:r>
          </a:p>
          <a:p>
            <a:pPr>
              <a:buFontTx/>
              <a:buChar char="•"/>
            </a:pPr>
            <a:r>
              <a:rPr lang="en-GB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Lack </a:t>
            </a: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participation in after school events</a:t>
            </a:r>
          </a:p>
          <a:p>
            <a:pPr>
              <a:buFontTx/>
              <a:buChar char="•"/>
            </a:pPr>
            <a:r>
              <a:rPr lang="en-GB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Withdrawn </a:t>
            </a: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GB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isolated</a:t>
            </a:r>
          </a:p>
          <a:p>
            <a:pPr>
              <a:buFontTx/>
              <a:buChar char="•"/>
            </a:pPr>
            <a:r>
              <a:rPr lang="en-GB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Poor </a:t>
            </a: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attendance from Parents at events</a:t>
            </a:r>
            <a:endParaRPr lang="en-US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solidFill>
                <a:srgbClr val="00B0F0"/>
              </a:solidFill>
            </a:endParaRPr>
          </a:p>
          <a:p>
            <a:endParaRPr lang="en-GB" dirty="0" smtClean="0">
              <a:solidFill>
                <a:srgbClr val="00B0F0"/>
              </a:solidFill>
            </a:endParaRPr>
          </a:p>
          <a:p>
            <a:endParaRPr lang="en-GB" dirty="0">
              <a:solidFill>
                <a:srgbClr val="00B0F0"/>
              </a:solidFill>
            </a:endParaRPr>
          </a:p>
          <a:p>
            <a:endParaRPr lang="en-GB" dirty="0" smtClean="0">
              <a:solidFill>
                <a:srgbClr val="00B0F0"/>
              </a:solidFill>
            </a:endParaRPr>
          </a:p>
          <a:p>
            <a:endParaRPr lang="en-GB" dirty="0">
              <a:solidFill>
                <a:srgbClr val="00B0F0"/>
              </a:solidFill>
            </a:endParaRPr>
          </a:p>
          <a:p>
            <a:endParaRPr lang="en-GB" dirty="0" smtClean="0">
              <a:solidFill>
                <a:srgbClr val="00B0F0"/>
              </a:solidFill>
            </a:endParaRPr>
          </a:p>
          <a:p>
            <a:endParaRPr lang="en-GB" dirty="0">
              <a:solidFill>
                <a:srgbClr val="00B0F0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8743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86000" y="660521"/>
            <a:ext cx="7470475" cy="276999"/>
          </a:xfrm>
        </p:spPr>
        <p:txBody>
          <a:bodyPr wrap="square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 algn="r">
              <a:buNone/>
            </a:pPr>
            <a:r>
              <a:rPr lang="en-GB" sz="1800"/>
              <a:t>Supporting children &amp; young people in their caring roles</a:t>
            </a:r>
          </a:p>
        </p:txBody>
      </p:sp>
      <p:sp>
        <p:nvSpPr>
          <p:cNvPr id="3" name="Subtitle 2"/>
          <p:cNvSpPr txBox="1">
            <a:spLocks noGrp="1"/>
          </p:cNvSpPr>
          <p:nvPr>
            <p:ph type="subTitle" idx="4294967295"/>
          </p:nvPr>
        </p:nvSpPr>
        <p:spPr>
          <a:xfrm>
            <a:off x="486000" y="3387961"/>
            <a:ext cx="6174000" cy="997196"/>
          </a:xfrm>
        </p:spPr>
        <p:txBody>
          <a:bodyPr anchor="ctr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indent="0" algn="ctr">
              <a:buNone/>
            </a:pPr>
            <a:endParaRPr lang="en-GB" dirty="0"/>
          </a:p>
          <a:p>
            <a:pPr marL="0" lvl="0" indent="0" algn="ctr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7884467" y="3865186"/>
            <a:ext cx="1295534" cy="189481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360001" y="180001"/>
            <a:ext cx="1691818" cy="902303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539651" y="1254929"/>
            <a:ext cx="7200800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600" b="1" dirty="0" smtClean="0">
                <a:solidFill>
                  <a:srgbClr val="00B0F0"/>
                </a:solidFill>
              </a:rPr>
              <a:t>The </a:t>
            </a:r>
            <a:r>
              <a:rPr lang="en-GB" sz="2600" b="1" dirty="0">
                <a:solidFill>
                  <a:srgbClr val="00B0F0"/>
                </a:solidFill>
              </a:rPr>
              <a:t>Care Act 2014</a:t>
            </a:r>
            <a:br>
              <a:rPr lang="en-GB" sz="2600" b="1" dirty="0">
                <a:solidFill>
                  <a:srgbClr val="00B0F0"/>
                </a:solidFill>
              </a:rPr>
            </a:br>
            <a:r>
              <a:rPr lang="en-GB" sz="2600" b="1" dirty="0">
                <a:solidFill>
                  <a:srgbClr val="00B0F0"/>
                </a:solidFill>
              </a:rPr>
              <a:t>The Children and Families Act 2014</a:t>
            </a:r>
            <a:r>
              <a:rPr lang="en-GB" sz="2400" b="1" dirty="0">
                <a:solidFill>
                  <a:srgbClr val="00B0F0"/>
                </a:solidFill>
              </a:rPr>
              <a:t/>
            </a:r>
            <a:br>
              <a:rPr lang="en-GB" sz="2400" b="1" dirty="0">
                <a:solidFill>
                  <a:srgbClr val="00B0F0"/>
                </a:solidFill>
              </a:rPr>
            </a:br>
            <a:r>
              <a:rPr lang="en-GB" b="1" dirty="0"/>
              <a:t>came into effect on 1 April </a:t>
            </a:r>
            <a:r>
              <a:rPr lang="en-GB" b="1" dirty="0" smtClean="0"/>
              <a:t>2015</a:t>
            </a:r>
          </a:p>
          <a:p>
            <a:pPr algn="ctr"/>
            <a:endParaRPr lang="en-GB" b="1" dirty="0"/>
          </a:p>
          <a:p>
            <a:pPr algn="ctr"/>
            <a:endParaRPr lang="en-GB" sz="800" b="1" dirty="0"/>
          </a:p>
          <a:p>
            <a:r>
              <a:rPr lang="en-GB" dirty="0"/>
              <a:t>New legislation – The Carers Act 2014 and The Children and Families Act 2014 came to be in April 2015. </a:t>
            </a:r>
          </a:p>
          <a:p>
            <a:endParaRPr lang="en-GB" dirty="0"/>
          </a:p>
          <a:p>
            <a:r>
              <a:rPr lang="en-GB" dirty="0"/>
              <a:t>It means that young carers, young adult carers and their families now have stronger rights to be</a:t>
            </a:r>
            <a:r>
              <a:rPr lang="en-GB" dirty="0" smtClean="0"/>
              <a:t>;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Identified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offered information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receive an assessment and be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supported using a whole-family </a:t>
            </a:r>
            <a:r>
              <a:rPr lang="en-GB" dirty="0" smtClean="0"/>
              <a:t>approach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algn="r"/>
            <a:r>
              <a:rPr lang="en-GB" sz="2800" b="1" dirty="0" smtClean="0">
                <a:solidFill>
                  <a:srgbClr val="0099FF"/>
                </a:solidFill>
              </a:rPr>
              <a:t>…by </a:t>
            </a:r>
            <a:r>
              <a:rPr lang="en-GB" sz="2800" b="1" dirty="0">
                <a:solidFill>
                  <a:srgbClr val="0099FF"/>
                </a:solidFill>
              </a:rPr>
              <a:t>their local authority.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360000" y="180001"/>
            <a:ext cx="2497301" cy="133189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2915915" y="647799"/>
            <a:ext cx="5688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Supporting children &amp; young people in their caring role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6876355" y="2470964"/>
            <a:ext cx="2303644" cy="328903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467643" y="1687353"/>
            <a:ext cx="626469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F0"/>
                </a:solidFill>
                <a:latin typeface="Arial-BoldMT"/>
              </a:rPr>
              <a:t>How can schools Support Young Carers?</a:t>
            </a:r>
          </a:p>
          <a:p>
            <a:endParaRPr lang="en-GB" dirty="0">
              <a:solidFill>
                <a:srgbClr val="00B0F0"/>
              </a:solidFill>
              <a:latin typeface="Arial-BoldM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Arial-BoldMT"/>
              </a:rPr>
              <a:t>Early help assessment </a:t>
            </a:r>
          </a:p>
          <a:p>
            <a:endParaRPr lang="en-GB" dirty="0" smtClean="0">
              <a:latin typeface="Arial-BoldM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Arial-BoldMT"/>
              </a:rPr>
              <a:t>Young carers policy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Arial-BoldM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Arial-BoldMT"/>
              </a:rPr>
              <a:t>PSHE lessons </a:t>
            </a:r>
          </a:p>
          <a:p>
            <a:endParaRPr lang="en-GB" dirty="0" smtClean="0">
              <a:latin typeface="Arial-BoldM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Arial-BoldMT"/>
              </a:rPr>
              <a:t>Nurture groups </a:t>
            </a:r>
          </a:p>
          <a:p>
            <a:endParaRPr lang="en-GB" dirty="0" smtClean="0">
              <a:latin typeface="Arial-BoldMT"/>
            </a:endParaRPr>
          </a:p>
          <a:p>
            <a:endParaRPr lang="en-GB" dirty="0" smtClean="0">
              <a:solidFill>
                <a:srgbClr val="00B0F0"/>
              </a:solidFill>
              <a:latin typeface="Arial-BoldMT"/>
            </a:endParaRPr>
          </a:p>
          <a:p>
            <a:endParaRPr lang="en-GB" dirty="0" smtClean="0">
              <a:solidFill>
                <a:srgbClr val="00B0F0"/>
              </a:solidFill>
              <a:latin typeface="Arial-BoldMT"/>
            </a:endParaRPr>
          </a:p>
          <a:p>
            <a:endParaRPr lang="en-GB" dirty="0" smtClean="0">
              <a:solidFill>
                <a:srgbClr val="00B0F0"/>
              </a:solidFill>
              <a:latin typeface="Arial-BoldMT"/>
            </a:endParaRPr>
          </a:p>
          <a:p>
            <a:endParaRPr lang="en-GB" dirty="0" smtClean="0">
              <a:solidFill>
                <a:srgbClr val="00B0F0"/>
              </a:solidFill>
              <a:latin typeface="Arial-BoldMT"/>
            </a:endParaRPr>
          </a:p>
          <a:p>
            <a:endParaRPr lang="en-GB" dirty="0" smtClean="0">
              <a:solidFill>
                <a:srgbClr val="00B0F0"/>
              </a:solidFill>
              <a:latin typeface="Arial-BoldMT"/>
            </a:endParaRPr>
          </a:p>
          <a:p>
            <a:endParaRPr lang="en-GB" dirty="0" smtClean="0">
              <a:solidFill>
                <a:srgbClr val="00B0F0"/>
              </a:solidFill>
              <a:latin typeface="Arial-BoldMT"/>
            </a:endParaRPr>
          </a:p>
          <a:p>
            <a:endParaRPr lang="en-GB" dirty="0" smtClean="0">
              <a:solidFill>
                <a:srgbClr val="00B0F0"/>
              </a:solidFill>
              <a:latin typeface="Arial-BoldMT"/>
            </a:endParaRPr>
          </a:p>
          <a:p>
            <a:endParaRPr lang="en-GB" dirty="0" smtClean="0">
              <a:solidFill>
                <a:srgbClr val="00B0F0"/>
              </a:solidFill>
              <a:latin typeface="Arial-BoldMT"/>
            </a:endParaRPr>
          </a:p>
          <a:p>
            <a:endParaRPr lang="en-GB" dirty="0" smtClean="0">
              <a:solidFill>
                <a:srgbClr val="00B0F0"/>
              </a:solidFill>
              <a:latin typeface="Arial-BoldMT"/>
            </a:endParaRPr>
          </a:p>
          <a:p>
            <a:endParaRPr lang="en-GB" dirty="0">
              <a:latin typeface="Arial-BoldMT"/>
            </a:endParaRPr>
          </a:p>
        </p:txBody>
      </p:sp>
    </p:spTree>
    <p:extLst>
      <p:ext uri="{BB962C8B-B14F-4D97-AF65-F5344CB8AC3E}">
        <p14:creationId xmlns:p14="http://schemas.microsoft.com/office/powerpoint/2010/main" val="344296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87923" y="258120"/>
            <a:ext cx="6245717" cy="1081800"/>
          </a:xfrm>
        </p:spPr>
        <p:txBody>
          <a:bodyPr/>
          <a:lstStyle/>
          <a:p>
            <a:pPr>
              <a:buNone/>
            </a:pPr>
            <a:r>
              <a:rPr lang="en-GB" sz="1800" dirty="0"/>
              <a:t>Supporting children &amp; young people in their caring role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660" y="1511896"/>
            <a:ext cx="5832648" cy="4248104"/>
          </a:xfrm>
        </p:spPr>
        <p:txBody>
          <a:bodyPr/>
          <a:lstStyle/>
          <a:p>
            <a:pPr marL="108000" indent="0">
              <a:buNone/>
            </a:pPr>
            <a:r>
              <a:rPr lang="en-GB" dirty="0" smtClean="0"/>
              <a:t>			</a:t>
            </a:r>
            <a:endParaRPr lang="en-GB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296476" y="345534"/>
            <a:ext cx="2907471" cy="116636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6777310" y="2235960"/>
            <a:ext cx="2409480" cy="352404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107603" y="1655910"/>
            <a:ext cx="684076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8000" indent="0" algn="ctr">
              <a:buNone/>
            </a:pPr>
            <a:endParaRPr lang="en-GB" sz="3200" b="1" dirty="0" smtClean="0"/>
          </a:p>
          <a:p>
            <a:pPr marL="108000" indent="0" algn="ctr">
              <a:buNone/>
            </a:pPr>
            <a:r>
              <a:rPr lang="en-GB" sz="3200" b="1" dirty="0" smtClean="0"/>
              <a:t>Any </a:t>
            </a:r>
            <a:r>
              <a:rPr lang="en-GB" sz="3200" b="1" dirty="0"/>
              <a:t>Questions?</a:t>
            </a:r>
          </a:p>
          <a:p>
            <a:pPr marL="108000" indent="0">
              <a:buNone/>
            </a:pPr>
            <a:endParaRPr lang="en-GB" sz="3200" dirty="0"/>
          </a:p>
          <a:p>
            <a:pPr marL="108000" indent="0" algn="ctr">
              <a:buNone/>
            </a:pPr>
            <a:endParaRPr lang="en-GB" sz="3200" dirty="0"/>
          </a:p>
          <a:p>
            <a:pPr marL="108000" indent="0" algn="ctr">
              <a:buNone/>
            </a:pPr>
            <a:r>
              <a:rPr lang="en-GB" sz="3200" b="1" dirty="0" smtClean="0">
                <a:solidFill>
                  <a:srgbClr val="0099FF"/>
                </a:solidFill>
              </a:rPr>
              <a:t>Thank </a:t>
            </a:r>
            <a:r>
              <a:rPr lang="en-GB" sz="3200" b="1" dirty="0">
                <a:solidFill>
                  <a:srgbClr val="0099FF"/>
                </a:solidFill>
              </a:rPr>
              <a:t>you for caring</a:t>
            </a:r>
            <a:r>
              <a:rPr lang="en-GB" sz="3200" b="1" dirty="0" smtClean="0">
                <a:solidFill>
                  <a:srgbClr val="0099FF"/>
                </a:solidFill>
              </a:rPr>
              <a:t>!</a:t>
            </a:r>
          </a:p>
          <a:p>
            <a:pPr marL="108000" indent="0" algn="ctr">
              <a:buNone/>
            </a:pPr>
            <a:endParaRPr lang="en-GB" sz="3200" b="1" dirty="0"/>
          </a:p>
          <a:p>
            <a:pPr marL="108000" indent="0" algn="r">
              <a:buNone/>
            </a:pPr>
            <a:r>
              <a:rPr lang="en-GB" sz="1200" b="1" dirty="0" smtClean="0"/>
              <a:t>Rajinder Sunnerd </a:t>
            </a:r>
          </a:p>
          <a:p>
            <a:pPr marL="108000" indent="0" algn="r">
              <a:buNone/>
            </a:pPr>
            <a:r>
              <a:rPr lang="en-GB" sz="1200" b="1" dirty="0" smtClean="0"/>
              <a:t>Education Promotion &amp; Development Worker </a:t>
            </a:r>
            <a:endParaRPr lang="en-GB" sz="1200" b="1" dirty="0"/>
          </a:p>
        </p:txBody>
      </p:sp>
    </p:spTree>
    <p:extLst>
      <p:ext uri="{BB962C8B-B14F-4D97-AF65-F5344CB8AC3E}">
        <p14:creationId xmlns:p14="http://schemas.microsoft.com/office/powerpoint/2010/main" val="3346818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451</TotalTime>
  <Words>414</Words>
  <Application>Microsoft Office PowerPoint</Application>
  <PresentationFormat>Custom</PresentationFormat>
  <Paragraphs>107</Paragraphs>
  <Slides>9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1" baseType="lpstr">
      <vt:lpstr>Default</vt:lpstr>
      <vt:lpstr>Office Theme</vt:lpstr>
      <vt:lpstr>Supporting children &amp; young people in their caring roles</vt:lpstr>
      <vt:lpstr>Supporting children &amp; young people in their caring roles</vt:lpstr>
      <vt:lpstr>PowerPoint Presentation</vt:lpstr>
      <vt:lpstr>PowerPoint Presentation</vt:lpstr>
      <vt:lpstr>Supporting children &amp; young people in their caring roles</vt:lpstr>
      <vt:lpstr>PowerPoint Presentation</vt:lpstr>
      <vt:lpstr>Supporting children &amp; young people in their caring roles</vt:lpstr>
      <vt:lpstr>PowerPoint Presentation</vt:lpstr>
      <vt:lpstr>Supporting children &amp; young people in their caring role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Supporting children &amp; young people in their caring roles</dc:title>
  <dc:creator>Alice Vickers</dc:creator>
  <cp:lastModifiedBy>User</cp:lastModifiedBy>
  <cp:revision>41</cp:revision>
  <cp:lastPrinted>2016-03-22T11:05:58Z</cp:lastPrinted>
  <dcterms:created xsi:type="dcterms:W3CDTF">2013-09-24T20:25:30Z</dcterms:created>
  <dcterms:modified xsi:type="dcterms:W3CDTF">2016-04-19T13:45:52Z</dcterms:modified>
</cp:coreProperties>
</file>