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5" r:id="rId5"/>
    <p:sldId id="258" r:id="rId6"/>
    <p:sldId id="259" r:id="rId7"/>
    <p:sldId id="260" r:id="rId8"/>
    <p:sldId id="261" r:id="rId9"/>
    <p:sldId id="262"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5AD540-CA88-46DC-99B4-7D32ED6E48CC}"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28507245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5AD540-CA88-46DC-99B4-7D32ED6E48CC}"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1033690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5AD540-CA88-46DC-99B4-7D32ED6E48CC}"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4009904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5AD540-CA88-46DC-99B4-7D32ED6E48CC}"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2405453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5AD540-CA88-46DC-99B4-7D32ED6E48CC}" type="datetimeFigureOut">
              <a:rPr lang="en-GB" smtClean="0"/>
              <a:t>02/06/2020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2895204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5AD540-CA88-46DC-99B4-7D32ED6E48CC}" type="datetimeFigureOut">
              <a:rPr lang="en-GB" smtClean="0"/>
              <a:t>02/06/2020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1657617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AD540-CA88-46DC-99B4-7D32ED6E48CC}" type="datetimeFigureOut">
              <a:rPr lang="en-GB" smtClean="0"/>
              <a:t>02/06/2020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4040651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5AD540-CA88-46DC-99B4-7D32ED6E48CC}"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1035040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5AD540-CA88-46DC-99B4-7D32ED6E48CC}"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1067562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5AD540-CA88-46DC-99B4-7D32ED6E48CC}"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2537455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5AD540-CA88-46DC-99B4-7D32ED6E48CC}"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FE4109-BB7F-4511-8ABB-B1DDFA0D63FA}" type="slidenum">
              <a:rPr lang="en-GB" smtClean="0"/>
              <a:t>‹#›</a:t>
            </a:fld>
            <a:endParaRPr lang="en-GB"/>
          </a:p>
        </p:txBody>
      </p:sp>
    </p:spTree>
    <p:extLst>
      <p:ext uri="{BB962C8B-B14F-4D97-AF65-F5344CB8AC3E}">
        <p14:creationId xmlns:p14="http://schemas.microsoft.com/office/powerpoint/2010/main" val="422731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5AD540-CA88-46DC-99B4-7D32ED6E48CC}" type="datetimeFigureOut">
              <a:rPr lang="en-GB" smtClean="0"/>
              <a:t>02/06/2020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E4109-BB7F-4511-8ABB-B1DDFA0D63FA}" type="slidenum">
              <a:rPr lang="en-GB" smtClean="0"/>
              <a:t>‹#›</a:t>
            </a:fld>
            <a:endParaRPr lang="en-GB"/>
          </a:p>
        </p:txBody>
      </p:sp>
    </p:spTree>
    <p:extLst>
      <p:ext uri="{BB962C8B-B14F-4D97-AF65-F5344CB8AC3E}">
        <p14:creationId xmlns:p14="http://schemas.microsoft.com/office/powerpoint/2010/main" val="374277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henational.academy/year-5/maths/to-describe-reflections-using-coordinates-year-5-wk2-2#slide-3"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Reflection with co-ordinates</a:t>
            </a:r>
            <a:endParaRPr lang="en-GB" dirty="0"/>
          </a:p>
        </p:txBody>
      </p:sp>
      <p:sp>
        <p:nvSpPr>
          <p:cNvPr id="3" name="Subtitle 2"/>
          <p:cNvSpPr>
            <a:spLocks noGrp="1"/>
          </p:cNvSpPr>
          <p:nvPr>
            <p:ph type="subTitle" idx="1"/>
          </p:nvPr>
        </p:nvSpPr>
        <p:spPr/>
        <p:txBody>
          <a:bodyPr/>
          <a:lstStyle/>
          <a:p>
            <a:r>
              <a:rPr lang="en-GB" dirty="0" smtClean="0"/>
              <a:t>Lesson 3</a:t>
            </a:r>
            <a:endParaRPr lang="en-GB" dirty="0"/>
          </a:p>
        </p:txBody>
      </p:sp>
      <p:pic>
        <p:nvPicPr>
          <p:cNvPr id="1026" name="Picture 2" descr="Reflections &amp; coordinates - Active Maths - Maths Zone Coo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5975" y="3602038"/>
            <a:ext cx="485775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6317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571" y="1314359"/>
            <a:ext cx="10515600" cy="1325563"/>
          </a:xfrm>
        </p:spPr>
        <p:txBody>
          <a:bodyPr>
            <a:normAutofit fontScale="90000"/>
          </a:bodyPr>
          <a:lstStyle/>
          <a:p>
            <a:r>
              <a:rPr lang="en-GB" dirty="0" smtClean="0">
                <a:hlinkClick r:id="rId2"/>
              </a:rPr>
              <a:t>https://www.thenational.academy/year-5/maths/to-describe-reflections-using-coordinates-year-5-wk2-2#slide-3</a:t>
            </a:r>
            <a:endParaRPr lang="en-GB" dirty="0"/>
          </a:p>
        </p:txBody>
      </p:sp>
    </p:spTree>
    <p:extLst>
      <p:ext uri="{BB962C8B-B14F-4D97-AF65-F5344CB8AC3E}">
        <p14:creationId xmlns:p14="http://schemas.microsoft.com/office/powerpoint/2010/main" val="1601432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572" y="608964"/>
            <a:ext cx="10515600" cy="1325563"/>
          </a:xfrm>
        </p:spPr>
        <p:txBody>
          <a:bodyPr>
            <a:noAutofit/>
          </a:bodyPr>
          <a:lstStyle/>
          <a:p>
            <a:r>
              <a:rPr lang="en-GB" sz="3600" dirty="0" smtClean="0"/>
              <a:t>Have a look at the image below to familiarise yourself with reflection using co-ordinates. </a:t>
            </a:r>
            <a:r>
              <a:rPr lang="en-GB" sz="3600" dirty="0" smtClean="0">
                <a:solidFill>
                  <a:srgbClr val="FF0000"/>
                </a:solidFill>
              </a:rPr>
              <a:t>Notice how reflection is different to translation.</a:t>
            </a:r>
            <a:r>
              <a:rPr lang="en-GB" sz="3600" dirty="0" smtClean="0"/>
              <a:t> Look at the new co-ordinates compared to the co-ordinates from shape A.  </a:t>
            </a:r>
            <a:r>
              <a:rPr lang="en-GB" sz="3600" dirty="0" smtClean="0">
                <a:solidFill>
                  <a:srgbClr val="FF0000"/>
                </a:solidFill>
              </a:rPr>
              <a:t>Notice the colour of the X’s (vertex) from position A to B. </a:t>
            </a:r>
            <a:endParaRPr lang="en-GB" sz="3600" dirty="0">
              <a:solidFill>
                <a:srgbClr val="FF0000"/>
              </a:solidFill>
            </a:endParaRPr>
          </a:p>
        </p:txBody>
      </p:sp>
      <p:pic>
        <p:nvPicPr>
          <p:cNvPr id="4" name="Picture 3"/>
          <p:cNvPicPr>
            <a:picLocks noChangeAspect="1"/>
          </p:cNvPicPr>
          <p:nvPr/>
        </p:nvPicPr>
        <p:blipFill rotWithShape="1">
          <a:blip r:embed="rId2"/>
          <a:srcRect l="25216" t="40587" r="20132" b="13577"/>
          <a:stretch/>
        </p:blipFill>
        <p:spPr>
          <a:xfrm>
            <a:off x="1715589" y="2795450"/>
            <a:ext cx="7968342" cy="3820285"/>
          </a:xfrm>
          <a:prstGeom prst="rect">
            <a:avLst/>
          </a:prstGeom>
        </p:spPr>
      </p:pic>
    </p:spTree>
    <p:extLst>
      <p:ext uri="{BB962C8B-B14F-4D97-AF65-F5344CB8AC3E}">
        <p14:creationId xmlns:p14="http://schemas.microsoft.com/office/powerpoint/2010/main" val="1191079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4938692" y="72655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5" name="table"/>
          <p:cNvPicPr>
            <a:picLocks noChangeAspect="1"/>
          </p:cNvPicPr>
          <p:nvPr/>
        </p:nvPicPr>
        <p:blipFill>
          <a:blip r:embed="rId2"/>
          <a:stretch>
            <a:fillRect/>
          </a:stretch>
        </p:blipFill>
        <p:spPr>
          <a:xfrm>
            <a:off x="4549066" y="2638112"/>
            <a:ext cx="3072710" cy="3299448"/>
          </a:xfrm>
          <a:prstGeom prst="rect">
            <a:avLst/>
          </a:prstGeom>
        </p:spPr>
      </p:pic>
      <p:cxnSp>
        <p:nvCxnSpPr>
          <p:cNvPr id="6" name="Straight Connector 5"/>
          <p:cNvCxnSpPr/>
          <p:nvPr/>
        </p:nvCxnSpPr>
        <p:spPr>
          <a:xfrm>
            <a:off x="4549066" y="4287836"/>
            <a:ext cx="3072710" cy="0"/>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7" name="TextBox 14"/>
          <p:cNvSpPr txBox="1"/>
          <p:nvPr/>
        </p:nvSpPr>
        <p:spPr>
          <a:xfrm>
            <a:off x="4250442" y="5780845"/>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0</a:t>
            </a:r>
          </a:p>
        </p:txBody>
      </p:sp>
      <p:sp>
        <p:nvSpPr>
          <p:cNvPr id="8" name="TextBox 45"/>
          <p:cNvSpPr txBox="1"/>
          <p:nvPr/>
        </p:nvSpPr>
        <p:spPr>
          <a:xfrm>
            <a:off x="4258680" y="5450529"/>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1</a:t>
            </a:r>
          </a:p>
        </p:txBody>
      </p:sp>
      <p:sp>
        <p:nvSpPr>
          <p:cNvPr id="9" name="TextBox 46"/>
          <p:cNvSpPr txBox="1"/>
          <p:nvPr/>
        </p:nvSpPr>
        <p:spPr>
          <a:xfrm>
            <a:off x="4254562" y="5103737"/>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2</a:t>
            </a:r>
          </a:p>
        </p:txBody>
      </p:sp>
      <p:sp>
        <p:nvSpPr>
          <p:cNvPr id="10" name="TextBox 47"/>
          <p:cNvSpPr txBox="1"/>
          <p:nvPr/>
        </p:nvSpPr>
        <p:spPr>
          <a:xfrm>
            <a:off x="4258680" y="4756945"/>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3</a:t>
            </a:r>
          </a:p>
        </p:txBody>
      </p:sp>
      <p:sp>
        <p:nvSpPr>
          <p:cNvPr id="11" name="TextBox 51"/>
          <p:cNvSpPr txBox="1"/>
          <p:nvPr/>
        </p:nvSpPr>
        <p:spPr>
          <a:xfrm>
            <a:off x="4258680" y="442251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4</a:t>
            </a:r>
          </a:p>
        </p:txBody>
      </p:sp>
      <p:sp>
        <p:nvSpPr>
          <p:cNvPr id="12" name="TextBox 52"/>
          <p:cNvSpPr txBox="1"/>
          <p:nvPr/>
        </p:nvSpPr>
        <p:spPr>
          <a:xfrm>
            <a:off x="4258680" y="4118559"/>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5</a:t>
            </a:r>
          </a:p>
        </p:txBody>
      </p:sp>
      <p:sp>
        <p:nvSpPr>
          <p:cNvPr id="13" name="TextBox 53"/>
          <p:cNvSpPr txBox="1"/>
          <p:nvPr/>
        </p:nvSpPr>
        <p:spPr>
          <a:xfrm>
            <a:off x="4266918" y="3784124"/>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6</a:t>
            </a:r>
          </a:p>
        </p:txBody>
      </p:sp>
      <p:sp>
        <p:nvSpPr>
          <p:cNvPr id="14" name="TextBox 54"/>
          <p:cNvSpPr txBox="1"/>
          <p:nvPr/>
        </p:nvSpPr>
        <p:spPr>
          <a:xfrm>
            <a:off x="4279275" y="3449689"/>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7</a:t>
            </a:r>
          </a:p>
        </p:txBody>
      </p:sp>
      <p:sp>
        <p:nvSpPr>
          <p:cNvPr id="15" name="TextBox 55"/>
          <p:cNvSpPr txBox="1"/>
          <p:nvPr/>
        </p:nvSpPr>
        <p:spPr>
          <a:xfrm>
            <a:off x="4279274" y="310694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8</a:t>
            </a:r>
          </a:p>
        </p:txBody>
      </p:sp>
      <p:sp>
        <p:nvSpPr>
          <p:cNvPr id="16" name="TextBox 59"/>
          <p:cNvSpPr txBox="1"/>
          <p:nvPr/>
        </p:nvSpPr>
        <p:spPr>
          <a:xfrm>
            <a:off x="4283393" y="2780819"/>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9</a:t>
            </a:r>
          </a:p>
        </p:txBody>
      </p:sp>
      <p:sp>
        <p:nvSpPr>
          <p:cNvPr id="17" name="TextBox 60"/>
          <p:cNvSpPr txBox="1"/>
          <p:nvPr/>
        </p:nvSpPr>
        <p:spPr>
          <a:xfrm>
            <a:off x="4202046" y="2463124"/>
            <a:ext cx="500446"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10</a:t>
            </a:r>
          </a:p>
        </p:txBody>
      </p:sp>
      <p:sp>
        <p:nvSpPr>
          <p:cNvPr id="18" name="TextBox 61"/>
          <p:cNvSpPr txBox="1"/>
          <p:nvPr/>
        </p:nvSpPr>
        <p:spPr>
          <a:xfrm>
            <a:off x="4250442" y="5780845"/>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0</a:t>
            </a:r>
          </a:p>
        </p:txBody>
      </p:sp>
      <p:sp>
        <p:nvSpPr>
          <p:cNvPr id="19" name="TextBox 62"/>
          <p:cNvSpPr txBox="1"/>
          <p:nvPr/>
        </p:nvSpPr>
        <p:spPr>
          <a:xfrm>
            <a:off x="4399754"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0</a:t>
            </a:r>
          </a:p>
        </p:txBody>
      </p:sp>
      <p:sp>
        <p:nvSpPr>
          <p:cNvPr id="20" name="TextBox 63"/>
          <p:cNvSpPr txBox="1"/>
          <p:nvPr/>
        </p:nvSpPr>
        <p:spPr>
          <a:xfrm>
            <a:off x="4702492"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1</a:t>
            </a:r>
          </a:p>
        </p:txBody>
      </p:sp>
      <p:sp>
        <p:nvSpPr>
          <p:cNvPr id="21" name="TextBox 64"/>
          <p:cNvSpPr txBox="1"/>
          <p:nvPr/>
        </p:nvSpPr>
        <p:spPr>
          <a:xfrm>
            <a:off x="5016560"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2</a:t>
            </a:r>
          </a:p>
        </p:txBody>
      </p:sp>
      <p:sp>
        <p:nvSpPr>
          <p:cNvPr id="22" name="TextBox 65"/>
          <p:cNvSpPr txBox="1"/>
          <p:nvPr/>
        </p:nvSpPr>
        <p:spPr>
          <a:xfrm>
            <a:off x="5330628"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3</a:t>
            </a:r>
          </a:p>
        </p:txBody>
      </p:sp>
      <p:sp>
        <p:nvSpPr>
          <p:cNvPr id="23" name="TextBox 66"/>
          <p:cNvSpPr txBox="1"/>
          <p:nvPr/>
        </p:nvSpPr>
        <p:spPr>
          <a:xfrm>
            <a:off x="5644696"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4</a:t>
            </a:r>
          </a:p>
        </p:txBody>
      </p:sp>
      <p:sp>
        <p:nvSpPr>
          <p:cNvPr id="24" name="TextBox 67"/>
          <p:cNvSpPr txBox="1"/>
          <p:nvPr/>
        </p:nvSpPr>
        <p:spPr>
          <a:xfrm>
            <a:off x="5958764" y="5943271"/>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5</a:t>
            </a:r>
          </a:p>
        </p:txBody>
      </p:sp>
      <p:sp>
        <p:nvSpPr>
          <p:cNvPr id="25" name="TextBox 68"/>
          <p:cNvSpPr txBox="1"/>
          <p:nvPr/>
        </p:nvSpPr>
        <p:spPr>
          <a:xfrm>
            <a:off x="6255837" y="5950122"/>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6</a:t>
            </a:r>
          </a:p>
        </p:txBody>
      </p:sp>
      <p:sp>
        <p:nvSpPr>
          <p:cNvPr id="26" name="TextBox 69"/>
          <p:cNvSpPr txBox="1"/>
          <p:nvPr/>
        </p:nvSpPr>
        <p:spPr>
          <a:xfrm>
            <a:off x="6553429" y="5952269"/>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7</a:t>
            </a:r>
          </a:p>
        </p:txBody>
      </p:sp>
      <p:sp>
        <p:nvSpPr>
          <p:cNvPr id="27" name="TextBox 70"/>
          <p:cNvSpPr txBox="1"/>
          <p:nvPr/>
        </p:nvSpPr>
        <p:spPr>
          <a:xfrm>
            <a:off x="6866978"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8</a:t>
            </a:r>
          </a:p>
        </p:txBody>
      </p:sp>
      <p:sp>
        <p:nvSpPr>
          <p:cNvPr id="28" name="TextBox 71"/>
          <p:cNvSpPr txBox="1"/>
          <p:nvPr/>
        </p:nvSpPr>
        <p:spPr>
          <a:xfrm>
            <a:off x="7170234" y="5958360"/>
            <a:ext cx="19358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9</a:t>
            </a:r>
          </a:p>
        </p:txBody>
      </p:sp>
      <p:sp>
        <p:nvSpPr>
          <p:cNvPr id="29" name="TextBox 72"/>
          <p:cNvSpPr txBox="1"/>
          <p:nvPr/>
        </p:nvSpPr>
        <p:spPr>
          <a:xfrm>
            <a:off x="7465255" y="5954241"/>
            <a:ext cx="498393"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10</a:t>
            </a:r>
          </a:p>
        </p:txBody>
      </p:sp>
      <p:sp>
        <p:nvSpPr>
          <p:cNvPr id="30" name="Rectangle 29"/>
          <p:cNvSpPr/>
          <p:nvPr/>
        </p:nvSpPr>
        <p:spPr>
          <a:xfrm>
            <a:off x="5467583" y="2964464"/>
            <a:ext cx="1235675" cy="67141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31" name="Rectangle 30"/>
          <p:cNvSpPr/>
          <p:nvPr/>
        </p:nvSpPr>
        <p:spPr>
          <a:xfrm>
            <a:off x="5467583" y="4949895"/>
            <a:ext cx="1235675" cy="67141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32" name="Rectangle 31"/>
          <p:cNvSpPr/>
          <p:nvPr/>
        </p:nvSpPr>
        <p:spPr>
          <a:xfrm>
            <a:off x="2380712" y="1421304"/>
            <a:ext cx="7297221" cy="931081"/>
          </a:xfrm>
          <a:prstGeom prst="rect">
            <a:avLst/>
          </a:prstGeom>
          <a:solidFill>
            <a:schemeClr val="bg1"/>
          </a:solidFill>
          <a:ln w="38100">
            <a:solidFill>
              <a:srgbClr val="007A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dirty="0"/>
          </a:p>
        </p:txBody>
      </p:sp>
      <p:sp>
        <p:nvSpPr>
          <p:cNvPr id="33" name="Rectangle 32"/>
          <p:cNvSpPr/>
          <p:nvPr/>
        </p:nvSpPr>
        <p:spPr>
          <a:xfrm>
            <a:off x="2468196" y="1563088"/>
            <a:ext cx="7209737" cy="64633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sz="1800" b="0" i="0" u="none" strike="noStrike" kern="0" cap="none" spc="0" baseline="0">
                <a:solidFill>
                  <a:srgbClr val="000000"/>
                </a:solidFill>
                <a:uFillTx/>
              </a:defRPr>
            </a:pPr>
            <a:r>
              <a:rPr lang="en-GB" dirty="0"/>
              <a:t>How could you reflect the shape if you didn’t have a mirror to hand?</a:t>
            </a:r>
            <a:br>
              <a:rPr lang="en-GB" dirty="0"/>
            </a:br>
            <a:r>
              <a:rPr lang="en-GB" dirty="0"/>
              <a:t>Discuss with your Learning Partner.</a:t>
            </a:r>
            <a:endParaRPr lang="en-GB" kern="0" dirty="0">
              <a:solidFill>
                <a:srgbClr val="000000"/>
              </a:solidFill>
            </a:endParaRPr>
          </a:p>
        </p:txBody>
      </p:sp>
      <p:sp>
        <p:nvSpPr>
          <p:cNvPr id="35" name="Rectangle 34"/>
          <p:cNvSpPr/>
          <p:nvPr/>
        </p:nvSpPr>
        <p:spPr>
          <a:xfrm>
            <a:off x="2016663" y="731149"/>
            <a:ext cx="2975222" cy="355276"/>
          </a:xfrm>
          <a:prstGeom prst="rect">
            <a:avLst/>
          </a:prstGeom>
          <a:solidFill>
            <a:srgbClr val="072F54"/>
          </a:solidFill>
        </p:spPr>
        <p:txBody>
          <a:bodyPr wrap="square" lIns="180000" tIns="36000" rIns="180000" bIns="7200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tLang="en-US" sz="1600" b="1" dirty="0">
                <a:solidFill>
                  <a:schemeClr val="bg1"/>
                </a:solidFill>
              </a:rPr>
              <a:t>Reflection with Coordinates</a:t>
            </a:r>
            <a:endParaRPr lang="en-GB" sz="1600" b="1" dirty="0">
              <a:solidFill>
                <a:schemeClr val="bg1"/>
              </a:solidFill>
            </a:endParaRPr>
          </a:p>
        </p:txBody>
      </p:sp>
      <p:cxnSp>
        <p:nvCxnSpPr>
          <p:cNvPr id="36" name="Straight Connector 35"/>
          <p:cNvCxnSpPr/>
          <p:nvPr/>
        </p:nvCxnSpPr>
        <p:spPr>
          <a:xfrm>
            <a:off x="4991885" y="726554"/>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7" name="Group 36"/>
          <p:cNvGrpSpPr/>
          <p:nvPr/>
        </p:nvGrpSpPr>
        <p:grpSpPr>
          <a:xfrm>
            <a:off x="2436809" y="1327051"/>
            <a:ext cx="7297221" cy="1052239"/>
            <a:chOff x="865722" y="2857496"/>
            <a:chExt cx="7297221" cy="1112909"/>
          </a:xfrm>
        </p:grpSpPr>
        <p:sp>
          <p:nvSpPr>
            <p:cNvPr id="41" name="Rectangle 40"/>
            <p:cNvSpPr/>
            <p:nvPr/>
          </p:nvSpPr>
          <p:spPr>
            <a:xfrm>
              <a:off x="865722" y="2857496"/>
              <a:ext cx="7297221" cy="1112909"/>
            </a:xfrm>
            <a:prstGeom prst="rect">
              <a:avLst/>
            </a:prstGeom>
            <a:solidFill>
              <a:schemeClr val="bg1"/>
            </a:solid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a:t>You could focus on one vertex at a time, counting the distance from the mirror line and repeating this distance across the mirror line, plotting the points as you go to show the reflected shape.</a:t>
              </a:r>
              <a:endParaRPr lang="en-GB" dirty="0"/>
            </a:p>
          </p:txBody>
        </p:sp>
        <p:sp>
          <p:nvSpPr>
            <p:cNvPr id="42" name="Rectangle 41"/>
            <p:cNvSpPr/>
            <p:nvPr/>
          </p:nvSpPr>
          <p:spPr>
            <a:xfrm>
              <a:off x="943854" y="2934706"/>
              <a:ext cx="7135296" cy="976567"/>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latin typeface="+mj-lt"/>
                  <a:cs typeface="Kalam" panose="02000000000000000000" pitchFamily="2" charset="0"/>
                </a:rPr>
                <a:t>You could focus on one vertex at a time, counting the distance from the mirror line and repeating this distance across the mirror line, plotting the points as you go to show the reflected shape.</a:t>
              </a:r>
            </a:p>
          </p:txBody>
        </p:sp>
      </p:grpSp>
      <p:sp>
        <p:nvSpPr>
          <p:cNvPr id="38" name="Right Arrow 37"/>
          <p:cNvSpPr/>
          <p:nvPr/>
        </p:nvSpPr>
        <p:spPr>
          <a:xfrm>
            <a:off x="3352263" y="3416158"/>
            <a:ext cx="1978366" cy="411842"/>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39" name="Right Arrow 38"/>
          <p:cNvSpPr/>
          <p:nvPr/>
        </p:nvSpPr>
        <p:spPr>
          <a:xfrm>
            <a:off x="3352262" y="4745272"/>
            <a:ext cx="1978366" cy="411842"/>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Tree>
    <p:extLst>
      <p:ext uri="{BB962C8B-B14F-4D97-AF65-F5344CB8AC3E}">
        <p14:creationId xmlns:p14="http://schemas.microsoft.com/office/powerpoint/2010/main" val="3529715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705" t="11877" r="16497" b="11031"/>
          <a:stretch/>
        </p:blipFill>
        <p:spPr>
          <a:xfrm>
            <a:off x="531223" y="1149531"/>
            <a:ext cx="10624457" cy="5213574"/>
          </a:xfrm>
          <a:prstGeom prst="rect">
            <a:avLst/>
          </a:prstGeom>
        </p:spPr>
      </p:pic>
      <p:sp>
        <p:nvSpPr>
          <p:cNvPr id="5" name="TextBox 4"/>
          <p:cNvSpPr txBox="1"/>
          <p:nvPr/>
        </p:nvSpPr>
        <p:spPr>
          <a:xfrm>
            <a:off x="383177" y="269966"/>
            <a:ext cx="11164389" cy="923330"/>
          </a:xfrm>
          <a:prstGeom prst="rect">
            <a:avLst/>
          </a:prstGeom>
          <a:noFill/>
        </p:spPr>
        <p:txBody>
          <a:bodyPr wrap="square" rtlCol="0">
            <a:spAutoFit/>
          </a:bodyPr>
          <a:lstStyle/>
          <a:p>
            <a:r>
              <a:rPr lang="en-GB" dirty="0" smtClean="0"/>
              <a:t>Shape A has been reflected. Once a shape has been reflected it is known as </a:t>
            </a:r>
            <a:r>
              <a:rPr lang="en-GB" dirty="0" smtClean="0">
                <a:solidFill>
                  <a:srgbClr val="FF0000"/>
                </a:solidFill>
              </a:rPr>
              <a:t>the image</a:t>
            </a:r>
            <a:r>
              <a:rPr lang="en-GB" dirty="0" smtClean="0"/>
              <a:t>. Therefore, shape B is called </a:t>
            </a:r>
            <a:r>
              <a:rPr lang="en-GB" dirty="0" smtClean="0">
                <a:solidFill>
                  <a:srgbClr val="FF0000"/>
                </a:solidFill>
              </a:rPr>
              <a:t>the image.</a:t>
            </a:r>
            <a:r>
              <a:rPr lang="en-GB" dirty="0" smtClean="0"/>
              <a:t> Can you complete the table below. First one has been done for you. Once you have completed the table, you can check your answers on the next slide.</a:t>
            </a:r>
            <a:endParaRPr lang="en-GB" dirty="0"/>
          </a:p>
        </p:txBody>
      </p:sp>
      <p:sp>
        <p:nvSpPr>
          <p:cNvPr id="6" name="TextBox 5"/>
          <p:cNvSpPr txBox="1"/>
          <p:nvPr/>
        </p:nvSpPr>
        <p:spPr>
          <a:xfrm>
            <a:off x="7506789" y="3692434"/>
            <a:ext cx="1132114" cy="369332"/>
          </a:xfrm>
          <a:prstGeom prst="rect">
            <a:avLst/>
          </a:prstGeom>
          <a:noFill/>
        </p:spPr>
        <p:txBody>
          <a:bodyPr wrap="square" rtlCol="0">
            <a:spAutoFit/>
          </a:bodyPr>
          <a:lstStyle/>
          <a:p>
            <a:r>
              <a:rPr lang="en-GB" b="1" dirty="0" smtClean="0"/>
              <a:t>(5, 5)</a:t>
            </a:r>
            <a:endParaRPr lang="en-GB" b="1" dirty="0"/>
          </a:p>
        </p:txBody>
      </p:sp>
      <p:sp>
        <p:nvSpPr>
          <p:cNvPr id="7" name="TextBox 6"/>
          <p:cNvSpPr txBox="1"/>
          <p:nvPr/>
        </p:nvSpPr>
        <p:spPr>
          <a:xfrm>
            <a:off x="9252857" y="3686649"/>
            <a:ext cx="1132114" cy="369332"/>
          </a:xfrm>
          <a:prstGeom prst="rect">
            <a:avLst/>
          </a:prstGeom>
          <a:noFill/>
        </p:spPr>
        <p:txBody>
          <a:bodyPr wrap="square" rtlCol="0">
            <a:spAutoFit/>
          </a:bodyPr>
          <a:lstStyle/>
          <a:p>
            <a:r>
              <a:rPr lang="en-GB" b="1" dirty="0" smtClean="0"/>
              <a:t>(7, 5)</a:t>
            </a:r>
            <a:endParaRPr lang="en-GB" b="1" dirty="0"/>
          </a:p>
        </p:txBody>
      </p:sp>
      <p:sp>
        <p:nvSpPr>
          <p:cNvPr id="9" name="Rectangle 8"/>
          <p:cNvSpPr/>
          <p:nvPr/>
        </p:nvSpPr>
        <p:spPr>
          <a:xfrm>
            <a:off x="1245326" y="1314994"/>
            <a:ext cx="3317965" cy="48768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smtClean="0"/>
              <a:t>Bronze</a:t>
            </a:r>
            <a:endParaRPr lang="en-GB" dirty="0"/>
          </a:p>
        </p:txBody>
      </p:sp>
    </p:spTree>
    <p:extLst>
      <p:ext uri="{BB962C8B-B14F-4D97-AF65-F5344CB8AC3E}">
        <p14:creationId xmlns:p14="http://schemas.microsoft.com/office/powerpoint/2010/main" val="2575647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6969" t="10667" r="17627" b="17142"/>
          <a:stretch/>
        </p:blipFill>
        <p:spPr>
          <a:xfrm>
            <a:off x="574765" y="365125"/>
            <a:ext cx="10779035" cy="5952824"/>
          </a:xfrm>
          <a:prstGeom prst="rect">
            <a:avLst/>
          </a:prstGeom>
        </p:spPr>
      </p:pic>
      <p:sp>
        <p:nvSpPr>
          <p:cNvPr id="5" name="Rectangle 4"/>
          <p:cNvSpPr/>
          <p:nvPr/>
        </p:nvSpPr>
        <p:spPr>
          <a:xfrm>
            <a:off x="1245326" y="540226"/>
            <a:ext cx="3317965" cy="48768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smtClean="0"/>
              <a:t>Bronze</a:t>
            </a:r>
            <a:endParaRPr lang="en-GB" dirty="0"/>
          </a:p>
        </p:txBody>
      </p:sp>
    </p:spTree>
    <p:extLst>
      <p:ext uri="{BB962C8B-B14F-4D97-AF65-F5344CB8AC3E}">
        <p14:creationId xmlns:p14="http://schemas.microsoft.com/office/powerpoint/2010/main" val="1185162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1211" t="22550" r="18286" b="9902"/>
          <a:stretch/>
        </p:blipFill>
        <p:spPr>
          <a:xfrm>
            <a:off x="161366" y="1192306"/>
            <a:ext cx="7404846" cy="5558117"/>
          </a:xfrm>
          <a:prstGeom prst="rect">
            <a:avLst/>
          </a:prstGeom>
        </p:spPr>
      </p:pic>
      <p:sp>
        <p:nvSpPr>
          <p:cNvPr id="5" name="TextBox 4"/>
          <p:cNvSpPr txBox="1"/>
          <p:nvPr/>
        </p:nvSpPr>
        <p:spPr>
          <a:xfrm>
            <a:off x="268941" y="197224"/>
            <a:ext cx="11438965" cy="923330"/>
          </a:xfrm>
          <a:prstGeom prst="rect">
            <a:avLst/>
          </a:prstGeom>
          <a:noFill/>
        </p:spPr>
        <p:txBody>
          <a:bodyPr wrap="square" rtlCol="0">
            <a:spAutoFit/>
          </a:bodyPr>
          <a:lstStyle/>
          <a:p>
            <a:r>
              <a:rPr lang="en-GB" dirty="0" smtClean="0"/>
              <a:t>Shape A has been reflected. Can you complete the table below. Once you have completed the table, you can check your answers by moving the blue box.</a:t>
            </a:r>
          </a:p>
          <a:p>
            <a:endParaRPr lang="en-GB" dirty="0"/>
          </a:p>
        </p:txBody>
      </p:sp>
      <p:pic>
        <p:nvPicPr>
          <p:cNvPr id="6" name="Picture 5"/>
          <p:cNvPicPr>
            <a:picLocks noChangeAspect="1"/>
          </p:cNvPicPr>
          <p:nvPr/>
        </p:nvPicPr>
        <p:blipFill rotWithShape="1">
          <a:blip r:embed="rId3"/>
          <a:srcRect l="51364" t="42126" r="19898" b="28873"/>
          <a:stretch/>
        </p:blipFill>
        <p:spPr>
          <a:xfrm>
            <a:off x="8046719" y="3130985"/>
            <a:ext cx="3892731" cy="2581837"/>
          </a:xfrm>
          <a:prstGeom prst="rect">
            <a:avLst/>
          </a:prstGeom>
        </p:spPr>
      </p:pic>
      <p:sp>
        <p:nvSpPr>
          <p:cNvPr id="7" name="Rectangle 6"/>
          <p:cNvSpPr/>
          <p:nvPr/>
        </p:nvSpPr>
        <p:spPr>
          <a:xfrm>
            <a:off x="7981404" y="2969622"/>
            <a:ext cx="4023359" cy="304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Move box to reveal answers.</a:t>
            </a:r>
            <a:endParaRPr lang="en-GB" sz="3200" dirty="0"/>
          </a:p>
        </p:txBody>
      </p:sp>
      <p:sp>
        <p:nvSpPr>
          <p:cNvPr id="8" name="Rectangle 7"/>
          <p:cNvSpPr/>
          <p:nvPr/>
        </p:nvSpPr>
        <p:spPr>
          <a:xfrm>
            <a:off x="4023360" y="632874"/>
            <a:ext cx="3317965" cy="48768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smtClean="0"/>
              <a:t>Bronze</a:t>
            </a:r>
            <a:endParaRPr lang="en-GB" dirty="0"/>
          </a:p>
        </p:txBody>
      </p:sp>
    </p:spTree>
    <p:extLst>
      <p:ext uri="{BB962C8B-B14F-4D97-AF65-F5344CB8AC3E}">
        <p14:creationId xmlns:p14="http://schemas.microsoft.com/office/powerpoint/2010/main" val="895918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8690" t="18466" r="18914" b="3834"/>
          <a:stretch/>
        </p:blipFill>
        <p:spPr>
          <a:xfrm>
            <a:off x="546847" y="1371600"/>
            <a:ext cx="11071412" cy="5253317"/>
          </a:xfrm>
          <a:prstGeom prst="rect">
            <a:avLst/>
          </a:prstGeom>
        </p:spPr>
      </p:pic>
      <p:sp>
        <p:nvSpPr>
          <p:cNvPr id="5" name="TextBox 4"/>
          <p:cNvSpPr txBox="1"/>
          <p:nvPr/>
        </p:nvSpPr>
        <p:spPr>
          <a:xfrm>
            <a:off x="457200" y="304800"/>
            <a:ext cx="10676965" cy="923330"/>
          </a:xfrm>
          <a:prstGeom prst="rect">
            <a:avLst/>
          </a:prstGeom>
          <a:noFill/>
        </p:spPr>
        <p:txBody>
          <a:bodyPr wrap="square" rtlCol="0">
            <a:spAutoFit/>
          </a:bodyPr>
          <a:lstStyle/>
          <a:p>
            <a:r>
              <a:rPr lang="en-GB" dirty="0" smtClean="0"/>
              <a:t>In this activity you must reflect shape A and write the new co-ordinates in the table below. Remember to count the squares in order to have the exact same measurements from rectangle A. Use the mirror line to help you. Once completed, check your answers onto the next slide. </a:t>
            </a:r>
            <a:endParaRPr lang="en-GB" dirty="0"/>
          </a:p>
        </p:txBody>
      </p:sp>
      <p:sp>
        <p:nvSpPr>
          <p:cNvPr id="6" name="Rectangle 5"/>
          <p:cNvSpPr/>
          <p:nvPr/>
        </p:nvSpPr>
        <p:spPr>
          <a:xfrm>
            <a:off x="1288868" y="1510050"/>
            <a:ext cx="3317965" cy="4876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smtClean="0"/>
              <a:t>Silver</a:t>
            </a:r>
            <a:endParaRPr lang="en-GB" dirty="0"/>
          </a:p>
        </p:txBody>
      </p:sp>
    </p:spTree>
    <p:extLst>
      <p:ext uri="{BB962C8B-B14F-4D97-AF65-F5344CB8AC3E}">
        <p14:creationId xmlns:p14="http://schemas.microsoft.com/office/powerpoint/2010/main" val="3256443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19784" t="16190" r="18049" b="12762"/>
          <a:stretch/>
        </p:blipFill>
        <p:spPr>
          <a:xfrm>
            <a:off x="452846" y="226423"/>
            <a:ext cx="11225348" cy="6305006"/>
          </a:xfrm>
          <a:prstGeom prst="rect">
            <a:avLst/>
          </a:prstGeom>
        </p:spPr>
      </p:pic>
      <p:sp>
        <p:nvSpPr>
          <p:cNvPr id="5" name="Rectangle 4"/>
          <p:cNvSpPr/>
          <p:nvPr/>
        </p:nvSpPr>
        <p:spPr>
          <a:xfrm>
            <a:off x="1088571" y="540226"/>
            <a:ext cx="3317965" cy="4876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smtClean="0"/>
              <a:t>Silver</a:t>
            </a:r>
            <a:endParaRPr lang="en-GB" dirty="0"/>
          </a:p>
        </p:txBody>
      </p:sp>
    </p:spTree>
    <p:extLst>
      <p:ext uri="{BB962C8B-B14F-4D97-AF65-F5344CB8AC3E}">
        <p14:creationId xmlns:p14="http://schemas.microsoft.com/office/powerpoint/2010/main" val="770846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103" t="13263" r="50502" b="14562"/>
          <a:stretch/>
        </p:blipFill>
        <p:spPr>
          <a:xfrm>
            <a:off x="838201" y="1175657"/>
            <a:ext cx="9403080" cy="5495109"/>
          </a:xfrm>
          <a:prstGeom prst="rect">
            <a:avLst/>
          </a:prstGeom>
        </p:spPr>
      </p:pic>
      <p:sp>
        <p:nvSpPr>
          <p:cNvPr id="5" name="Rectangle 4"/>
          <p:cNvSpPr/>
          <p:nvPr/>
        </p:nvSpPr>
        <p:spPr>
          <a:xfrm rot="10800000" flipH="1" flipV="1">
            <a:off x="7184569" y="2246810"/>
            <a:ext cx="2812869" cy="43020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Move box to reveal answers.</a:t>
            </a:r>
            <a:endParaRPr lang="en-GB" sz="3600" dirty="0"/>
          </a:p>
        </p:txBody>
      </p:sp>
      <p:sp>
        <p:nvSpPr>
          <p:cNvPr id="6" name="Rectangle 5"/>
          <p:cNvSpPr/>
          <p:nvPr/>
        </p:nvSpPr>
        <p:spPr>
          <a:xfrm>
            <a:off x="1088571" y="540226"/>
            <a:ext cx="3317965" cy="48768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smtClean="0"/>
              <a:t>Gold</a:t>
            </a:r>
            <a:endParaRPr lang="en-GB" dirty="0"/>
          </a:p>
        </p:txBody>
      </p:sp>
    </p:spTree>
    <p:extLst>
      <p:ext uri="{BB962C8B-B14F-4D97-AF65-F5344CB8AC3E}">
        <p14:creationId xmlns:p14="http://schemas.microsoft.com/office/powerpoint/2010/main" val="3233680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356</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Kalam</vt:lpstr>
      <vt:lpstr>Office Theme</vt:lpstr>
      <vt:lpstr>Reflection with co-ordinates</vt:lpstr>
      <vt:lpstr>https://www.thenational.academy/year-5/maths/to-describe-reflections-using-coordinates-year-5-wk2-2#slide-3</vt:lpstr>
      <vt:lpstr>Have a look at the image below to familiarise yourself with reflection using co-ordinates. Notice how reflection is different to translation. Look at the new co-ordinates compared to the co-ordinates from shape A.  Notice the colour of the X’s (vertex) from position A to B.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Holy Trinity CE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Reflection with co-ordinates</dc:title>
  <dc:creator>Kavandeep Sokhi</dc:creator>
  <cp:lastModifiedBy>Kavandeep Sokhi</cp:lastModifiedBy>
  <cp:revision>5</cp:revision>
  <dcterms:created xsi:type="dcterms:W3CDTF">2020-06-02T11:26:20Z</dcterms:created>
  <dcterms:modified xsi:type="dcterms:W3CDTF">2020-06-02T12:06:25Z</dcterms:modified>
</cp:coreProperties>
</file>