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8" r:id="rId5"/>
    <p:sldId id="263" r:id="rId6"/>
    <p:sldId id="264" r:id="rId7"/>
    <p:sldId id="269" r:id="rId8"/>
    <p:sldId id="270" r:id="rId9"/>
    <p:sldId id="272" r:id="rId10"/>
    <p:sldId id="268" r:id="rId11"/>
    <p:sldId id="267" r:id="rId12"/>
    <p:sldId id="271" r:id="rId13"/>
  </p:sldIdLst>
  <p:sldSz cx="9144000" cy="6858000" type="screen4x3"/>
  <p:notesSz cx="6858000" cy="9144000"/>
  <p:embeddedFontLst>
    <p:embeddedFont>
      <p:font typeface="Report Rg" panose="020F0503030200020004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8CDA87-76DF-4C6F-94D9-FBC64524980E}" v="4" dt="2024-09-11T11:23:04.4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36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54480" y="1775534"/>
            <a:ext cx="6035040" cy="2932636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9600" dirty="0">
                <a:latin typeface="+mn-lt"/>
              </a:rPr>
              <a:t>Welcome!</a:t>
            </a:r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A8797D1F-CD8D-4782-B1AA-3A85DA2F949F}"/>
              </a:ext>
            </a:extLst>
          </p:cNvPr>
          <p:cNvSpPr/>
          <p:nvPr/>
        </p:nvSpPr>
        <p:spPr>
          <a:xfrm>
            <a:off x="90535" y="598434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5ABDDB77-24B9-4B2F-8BD3-31941E5FAD16}"/>
              </a:ext>
            </a:extLst>
          </p:cNvPr>
          <p:cNvSpPr/>
          <p:nvPr/>
        </p:nvSpPr>
        <p:spPr>
          <a:xfrm>
            <a:off x="8074182" y="6090406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100 Best Classroom Quotes To Inspire Your Students">
            <a:extLst>
              <a:ext uri="{FF2B5EF4-FFF2-40B4-BE49-F238E27FC236}">
                <a16:creationId xmlns:a16="http://schemas.microsoft.com/office/drawing/2014/main" id="{E321CB20-73B9-4B4D-BD15-810673DFAA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0" b="8927"/>
          <a:stretch/>
        </p:blipFill>
        <p:spPr bwMode="auto">
          <a:xfrm>
            <a:off x="2965142" y="3994950"/>
            <a:ext cx="3047260" cy="255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628648" y="447964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Our aims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7200" dirty="0">
                <a:latin typeface="+mn-lt"/>
              </a:rPr>
              <a:t>Meet the Teacher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How is Year 2 different to Year 1?</a:t>
            </a:r>
          </a:p>
          <a:p>
            <a:r>
              <a:rPr lang="en-US" sz="2400" dirty="0"/>
              <a:t>What and how does your child learn in Y2?</a:t>
            </a:r>
          </a:p>
          <a:p>
            <a:r>
              <a:rPr lang="en-US" sz="2400" dirty="0"/>
              <a:t>How is your child assessed in Y2?</a:t>
            </a:r>
          </a:p>
          <a:p>
            <a:r>
              <a:rPr lang="en-US" sz="2400" dirty="0"/>
              <a:t>How can we help you to help your child?</a:t>
            </a:r>
          </a:p>
          <a:p>
            <a:r>
              <a:rPr lang="en-US" sz="2400" dirty="0"/>
              <a:t>Questions </a:t>
            </a:r>
            <a:endParaRPr lang="en-GB" sz="2400" dirty="0"/>
          </a:p>
        </p:txBody>
      </p:sp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id="{AD703367-3D9F-43C1-9F35-4E40C43179B0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Important things to know before we start…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23">
            <a:extLst>
              <a:ext uri="{FF2B5EF4-FFF2-40B4-BE49-F238E27FC236}">
                <a16:creationId xmlns:a16="http://schemas.microsoft.com/office/drawing/2014/main" id="{81FCD2B3-898D-4AE6-AE00-D42486BEC192}"/>
              </a:ext>
            </a:extLst>
          </p:cNvPr>
          <p:cNvSpPr/>
          <p:nvPr/>
        </p:nvSpPr>
        <p:spPr bwMode="auto">
          <a:xfrm>
            <a:off x="634752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Report Rg" panose="020F0503030200020004" pitchFamily="34" charset="-18"/>
              </a:rPr>
              <a:t>Please ensure that children are wearing the correct school uniform and PE kit. PE is on a Wednesday with Mr Shaw. 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23">
            <a:extLst>
              <a:ext uri="{FF2B5EF4-FFF2-40B4-BE49-F238E27FC236}">
                <a16:creationId xmlns:a16="http://schemas.microsoft.com/office/drawing/2014/main" id="{BC839366-6ADD-43CB-BB29-4170462F16EF}"/>
              </a:ext>
            </a:extLst>
          </p:cNvPr>
          <p:cNvSpPr/>
          <p:nvPr/>
        </p:nvSpPr>
        <p:spPr bwMode="auto">
          <a:xfrm>
            <a:off x="3095346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Report Rg" panose="020F0503030200020004" pitchFamily="34" charset="-18"/>
              </a:rPr>
              <a:t>Spellings are given each Friday for children to learn throughout the week before their spelling test the next Friday. </a:t>
            </a:r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9" name="Rounded Rectangle 23">
            <a:extLst>
              <a:ext uri="{FF2B5EF4-FFF2-40B4-BE49-F238E27FC236}">
                <a16:creationId xmlns:a16="http://schemas.microsoft.com/office/drawing/2014/main" id="{6C007CFC-B940-47D7-8B88-26FE9E3017E6}"/>
              </a:ext>
            </a:extLst>
          </p:cNvPr>
          <p:cNvSpPr/>
          <p:nvPr/>
        </p:nvSpPr>
        <p:spPr bwMode="auto">
          <a:xfrm>
            <a:off x="5555940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Report Rg" panose="020F0503030200020004" pitchFamily="34" charset="-18"/>
              </a:rPr>
              <a:t>Your child’s book will be changed each week (on Friday). Your child’s book bag must be in school every day so we can read with them. </a:t>
            </a:r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0" name="Rounded Rectangle 23">
            <a:extLst>
              <a:ext uri="{FF2B5EF4-FFF2-40B4-BE49-F238E27FC236}">
                <a16:creationId xmlns:a16="http://schemas.microsoft.com/office/drawing/2014/main" id="{835226E4-1067-44FB-8342-9BA0C907426F}"/>
              </a:ext>
            </a:extLst>
          </p:cNvPr>
          <p:cNvSpPr/>
          <p:nvPr/>
        </p:nvSpPr>
        <p:spPr bwMode="auto">
          <a:xfrm>
            <a:off x="625874" y="3738485"/>
            <a:ext cx="2749533" cy="243838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Report Rg" panose="020F0503030200020004" pitchFamily="34" charset="-18"/>
              </a:rPr>
              <a:t>Login details for online learning platforms can be found at the back of your child’s spelling book. If you have any problems with this, please let your child’s teacher know. 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11" name="Rounded Rectangle 23">
            <a:extLst>
              <a:ext uri="{FF2B5EF4-FFF2-40B4-BE49-F238E27FC236}">
                <a16:creationId xmlns:a16="http://schemas.microsoft.com/office/drawing/2014/main" id="{BEDC5386-D5A4-4589-89F1-9EA71E3458F5}"/>
              </a:ext>
            </a:extLst>
          </p:cNvPr>
          <p:cNvSpPr/>
          <p:nvPr/>
        </p:nvSpPr>
        <p:spPr bwMode="auto">
          <a:xfrm>
            <a:off x="3375406" y="3738484"/>
            <a:ext cx="2749533" cy="243837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How is Year 2 different to Year 1?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23">
            <a:extLst>
              <a:ext uri="{FF2B5EF4-FFF2-40B4-BE49-F238E27FC236}">
                <a16:creationId xmlns:a16="http://schemas.microsoft.com/office/drawing/2014/main" id="{81FCD2B3-898D-4AE6-AE00-D42486BEC192}"/>
              </a:ext>
            </a:extLst>
          </p:cNvPr>
          <p:cNvSpPr/>
          <p:nvPr/>
        </p:nvSpPr>
        <p:spPr bwMode="auto">
          <a:xfrm>
            <a:off x="634752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Children who have passed the Phonics screening will take part in daily SPAG lessons.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9" name="Rounded Rectangle 23">
            <a:extLst>
              <a:ext uri="{FF2B5EF4-FFF2-40B4-BE49-F238E27FC236}">
                <a16:creationId xmlns:a16="http://schemas.microsoft.com/office/drawing/2014/main" id="{6C007CFC-B940-47D7-8B88-26FE9E3017E6}"/>
              </a:ext>
            </a:extLst>
          </p:cNvPr>
          <p:cNvSpPr/>
          <p:nvPr/>
        </p:nvSpPr>
        <p:spPr bwMode="auto">
          <a:xfrm>
            <a:off x="3095346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M</a:t>
            </a:r>
            <a:r>
              <a:rPr lang="en-GB" sz="1400" dirty="0" err="1">
                <a:solidFill>
                  <a:schemeClr val="tx1"/>
                </a:solidFill>
              </a:rPr>
              <a:t>aths</a:t>
            </a:r>
            <a:r>
              <a:rPr lang="en-GB" sz="1400" dirty="0">
                <a:solidFill>
                  <a:schemeClr val="tx1"/>
                </a:solidFill>
              </a:rPr>
              <a:t> and English are taught using the same schemes of work as Y1 with the </a:t>
            </a:r>
            <a:r>
              <a:rPr lang="en-GB" sz="1400" b="1" dirty="0">
                <a:solidFill>
                  <a:schemeClr val="tx1"/>
                </a:solidFill>
              </a:rPr>
              <a:t>Y2 programme of study and  teacher assessment framework in mind. </a:t>
            </a:r>
          </a:p>
        </p:txBody>
      </p:sp>
      <p:sp>
        <p:nvSpPr>
          <p:cNvPr id="10" name="Rounded Rectangle 23">
            <a:extLst>
              <a:ext uri="{FF2B5EF4-FFF2-40B4-BE49-F238E27FC236}">
                <a16:creationId xmlns:a16="http://schemas.microsoft.com/office/drawing/2014/main" id="{835226E4-1067-44FB-8342-9BA0C907426F}"/>
              </a:ext>
            </a:extLst>
          </p:cNvPr>
          <p:cNvSpPr/>
          <p:nvPr/>
        </p:nvSpPr>
        <p:spPr bwMode="auto">
          <a:xfrm>
            <a:off x="5555940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Y</a:t>
            </a:r>
            <a:r>
              <a:rPr lang="en-GB" sz="1400" dirty="0">
                <a:solidFill>
                  <a:schemeClr val="tx1"/>
                </a:solidFill>
              </a:rPr>
              <a:t>ear 2 children take part in weekly Music lessons with Mrs Matthews. </a:t>
            </a:r>
            <a:endParaRPr lang="en-GB" sz="1400" dirty="0"/>
          </a:p>
        </p:txBody>
      </p:sp>
      <p:sp>
        <p:nvSpPr>
          <p:cNvPr id="12" name="Rounded Rectangle 23">
            <a:extLst>
              <a:ext uri="{FF2B5EF4-FFF2-40B4-BE49-F238E27FC236}">
                <a16:creationId xmlns:a16="http://schemas.microsoft.com/office/drawing/2014/main" id="{996511F1-1460-4C57-B75E-F6C897584178}"/>
              </a:ext>
            </a:extLst>
          </p:cNvPr>
          <p:cNvSpPr/>
          <p:nvPr/>
        </p:nvSpPr>
        <p:spPr bwMode="auto">
          <a:xfrm>
            <a:off x="2183579" y="3658587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We take part in a Christmas play and host a Father’s day assembly. </a:t>
            </a:r>
          </a:p>
          <a:p>
            <a:pPr algn="ctr">
              <a:defRPr/>
            </a:pPr>
            <a:r>
              <a:rPr lang="en-GB" sz="1400" dirty="0">
                <a:latin typeface="Twinkl" pitchFamily="50" charset="0"/>
              </a:rPr>
              <a:t> </a:t>
            </a:r>
          </a:p>
        </p:txBody>
      </p:sp>
      <p:sp>
        <p:nvSpPr>
          <p:cNvPr id="13" name="Rounded Rectangle 23">
            <a:extLst>
              <a:ext uri="{FF2B5EF4-FFF2-40B4-BE49-F238E27FC236}">
                <a16:creationId xmlns:a16="http://schemas.microsoft.com/office/drawing/2014/main" id="{9E69BCC1-DCEA-430C-B10E-193B2649A93D}"/>
              </a:ext>
            </a:extLst>
          </p:cNvPr>
          <p:cNvSpPr/>
          <p:nvPr/>
        </p:nvSpPr>
        <p:spPr bwMode="auto">
          <a:xfrm>
            <a:off x="4694806" y="3658587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Children will take SATs at the end of the year. This data is no longer reported. It is used as part of the end of year teacher assessments. </a:t>
            </a:r>
          </a:p>
          <a:p>
            <a:pPr algn="ctr">
              <a:defRPr/>
            </a:pP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74606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8677273" cy="994306"/>
          </a:xfrm>
        </p:spPr>
        <p:txBody>
          <a:bodyPr/>
          <a:lstStyle/>
          <a:p>
            <a:r>
              <a:rPr lang="en-US" sz="3600" dirty="0">
                <a:latin typeface="+mn-lt"/>
              </a:rPr>
              <a:t>What does your child learn in Year 2?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23">
            <a:extLst>
              <a:ext uri="{FF2B5EF4-FFF2-40B4-BE49-F238E27FC236}">
                <a16:creationId xmlns:a16="http://schemas.microsoft.com/office/drawing/2014/main" id="{81FCD2B3-898D-4AE6-AE00-D42486BEC192}"/>
              </a:ext>
            </a:extLst>
          </p:cNvPr>
          <p:cNvSpPr/>
          <p:nvPr/>
        </p:nvSpPr>
        <p:spPr bwMode="auto">
          <a:xfrm>
            <a:off x="634752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In English, we learn to plan, write and edit a range of text including: a narrative, a non-chronological report, a set of instructions, a poem, a letter, a recount</a:t>
            </a:r>
            <a:r>
              <a:rPr lang="en-GB" sz="1600" dirty="0">
                <a:solidFill>
                  <a:schemeClr val="tx1"/>
                </a:solidFill>
                <a:latin typeface="Report Rg"/>
              </a:rPr>
              <a:t>.</a:t>
            </a:r>
          </a:p>
          <a:p>
            <a:pPr algn="ctr">
              <a:defRPr/>
            </a:pPr>
            <a:r>
              <a:rPr lang="en-GB" sz="1400" dirty="0">
                <a:latin typeface="Twinkl" pitchFamily="50" charset="0"/>
              </a:rPr>
              <a:t> </a:t>
            </a:r>
          </a:p>
        </p:txBody>
      </p:sp>
      <p:sp>
        <p:nvSpPr>
          <p:cNvPr id="9" name="Rounded Rectangle 23">
            <a:extLst>
              <a:ext uri="{FF2B5EF4-FFF2-40B4-BE49-F238E27FC236}">
                <a16:creationId xmlns:a16="http://schemas.microsoft.com/office/drawing/2014/main" id="{6C007CFC-B940-47D7-8B88-26FE9E3017E6}"/>
              </a:ext>
            </a:extLst>
          </p:cNvPr>
          <p:cNvSpPr/>
          <p:nvPr/>
        </p:nvSpPr>
        <p:spPr bwMode="auto">
          <a:xfrm>
            <a:off x="3103910" y="1278295"/>
            <a:ext cx="2815282" cy="2821236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In </a:t>
            </a:r>
            <a:r>
              <a:rPr lang="en-US" sz="1400" dirty="0" err="1">
                <a:solidFill>
                  <a:schemeClr val="tx1"/>
                </a:solidFill>
              </a:rPr>
              <a:t>Maths</a:t>
            </a:r>
            <a:r>
              <a:rPr lang="en-US" sz="1400" dirty="0">
                <a:solidFill>
                  <a:schemeClr val="tx1"/>
                </a:solidFill>
              </a:rPr>
              <a:t>, we develop their</a:t>
            </a:r>
            <a:r>
              <a:rPr lang="en-US" sz="1400" dirty="0">
                <a:solidFill>
                  <a:schemeClr val="tx1"/>
                </a:solidFill>
                <a:ea typeface="+mn-lt"/>
                <a:cs typeface="+mn-lt"/>
              </a:rPr>
              <a:t> understanding of number, measurement  and statistics  through practical activities as well as completing bronze, silver, and gold challenges where they will use reasoning and problem-solving skills.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23">
            <a:extLst>
              <a:ext uri="{FF2B5EF4-FFF2-40B4-BE49-F238E27FC236}">
                <a16:creationId xmlns:a16="http://schemas.microsoft.com/office/drawing/2014/main" id="{835226E4-1067-44FB-8342-9BA0C907426F}"/>
              </a:ext>
            </a:extLst>
          </p:cNvPr>
          <p:cNvSpPr/>
          <p:nvPr/>
        </p:nvSpPr>
        <p:spPr bwMode="auto">
          <a:xfrm>
            <a:off x="6004694" y="1516334"/>
            <a:ext cx="2383656" cy="254006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In Science we  learn  </a:t>
            </a:r>
            <a:r>
              <a:rPr lang="en-US" sz="1400" dirty="0">
                <a:solidFill>
                  <a:schemeClr val="tx1"/>
                </a:solidFill>
                <a:ea typeface="+mn-lt"/>
                <a:cs typeface="+mn-lt"/>
              </a:rPr>
              <a:t>about animals (including humans), living things and their habitats, plants and the uses of everyday materials.</a:t>
            </a:r>
            <a:endParaRPr lang="en-GB" sz="1400" dirty="0">
              <a:solidFill>
                <a:schemeClr val="tx1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2431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What does your child learn in Y2?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23">
            <a:extLst>
              <a:ext uri="{FF2B5EF4-FFF2-40B4-BE49-F238E27FC236}">
                <a16:creationId xmlns:a16="http://schemas.microsoft.com/office/drawing/2014/main" id="{996511F1-1460-4C57-B75E-F6C897584178}"/>
              </a:ext>
            </a:extLst>
          </p:cNvPr>
          <p:cNvSpPr/>
          <p:nvPr/>
        </p:nvSpPr>
        <p:spPr bwMode="auto">
          <a:xfrm>
            <a:off x="534110" y="1380464"/>
            <a:ext cx="2908885" cy="278042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Report Rg"/>
              </a:rPr>
              <a:t>In RE, </a:t>
            </a:r>
            <a:r>
              <a:rPr lang="en-GB" sz="1400" dirty="0">
                <a:solidFill>
                  <a:schemeClr val="tx1"/>
                </a:solidFill>
                <a:latin typeface="Report Rg"/>
                <a:ea typeface="+mn-lt"/>
                <a:cs typeface="+mn-lt"/>
              </a:rPr>
              <a:t>will e</a:t>
            </a:r>
            <a:r>
              <a:rPr lang="en-GB" sz="1400" dirty="0">
                <a:solidFill>
                  <a:schemeClr val="tx1"/>
                </a:solidFill>
                <a:ea typeface="+mn-lt"/>
                <a:cs typeface="+mn-lt"/>
              </a:rPr>
              <a:t>xplore 3 different religions – Christianity, Sikhism and Islam. Children will listen to a range of stories from each religion and make sense of these texts.</a:t>
            </a:r>
            <a:endParaRPr lang="en-GB" sz="1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sz="1400" dirty="0">
                <a:latin typeface="Twinkl" pitchFamily="50" charset="0"/>
              </a:rPr>
              <a:t> </a:t>
            </a:r>
          </a:p>
        </p:txBody>
      </p:sp>
      <p:sp>
        <p:nvSpPr>
          <p:cNvPr id="13" name="Rounded Rectangle 23">
            <a:extLst>
              <a:ext uri="{FF2B5EF4-FFF2-40B4-BE49-F238E27FC236}">
                <a16:creationId xmlns:a16="http://schemas.microsoft.com/office/drawing/2014/main" id="{9E69BCC1-DCEA-430C-B10E-193B2649A93D}"/>
              </a:ext>
            </a:extLst>
          </p:cNvPr>
          <p:cNvSpPr/>
          <p:nvPr/>
        </p:nvSpPr>
        <p:spPr bwMode="auto">
          <a:xfrm>
            <a:off x="3519907" y="1362269"/>
            <a:ext cx="2694281" cy="287382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In History we will learn </a:t>
            </a:r>
            <a:r>
              <a:rPr lang="en-GB" sz="1400" dirty="0">
                <a:solidFill>
                  <a:schemeClr val="tx1"/>
                </a:solidFill>
                <a:ea typeface="+mn-lt"/>
                <a:cs typeface="+mn-lt"/>
              </a:rPr>
              <a:t>the history of travel, the industrial revolution and technology.</a:t>
            </a:r>
            <a:endParaRPr lang="en-GB" sz="14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GB" sz="1400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ea typeface="+mn-lt"/>
                <a:cs typeface="+mn-lt"/>
              </a:rPr>
              <a:t>In Geography we will </a:t>
            </a:r>
          </a:p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ea typeface="+mn-lt"/>
                <a:cs typeface="+mn-lt"/>
              </a:rPr>
              <a:t>focus on locational knowledge, place knowledge, human and physical geography and geographical skills. </a:t>
            </a:r>
            <a:endParaRPr lang="en-GB" sz="1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11" name="Rounded Rectangle 23">
            <a:extLst>
              <a:ext uri="{FF2B5EF4-FFF2-40B4-BE49-F238E27FC236}">
                <a16:creationId xmlns:a16="http://schemas.microsoft.com/office/drawing/2014/main" id="{D3D97C05-9DC0-4544-8DF4-53B327727FA7}"/>
              </a:ext>
            </a:extLst>
          </p:cNvPr>
          <p:cNvSpPr/>
          <p:nvPr/>
        </p:nvSpPr>
        <p:spPr bwMode="auto">
          <a:xfrm>
            <a:off x="6291100" y="1589164"/>
            <a:ext cx="2423694" cy="22499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In PSHE they will learn about</a:t>
            </a:r>
          </a:p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ea typeface="+mn-lt"/>
                <a:cs typeface="+mn-lt"/>
              </a:rPr>
              <a:t>the qualities of a good friend, what bullying is, the different jobs that people do, how to keep safe, the importance of being healthy and how to recognise our feelings.</a:t>
            </a:r>
            <a:endParaRPr lang="en-GB" sz="1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5684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How is your child assessed in Y2?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23">
            <a:extLst>
              <a:ext uri="{FF2B5EF4-FFF2-40B4-BE49-F238E27FC236}">
                <a16:creationId xmlns:a16="http://schemas.microsoft.com/office/drawing/2014/main" id="{81FCD2B3-898D-4AE6-AE00-D42486BEC192}"/>
              </a:ext>
            </a:extLst>
          </p:cNvPr>
          <p:cNvSpPr/>
          <p:nvPr/>
        </p:nvSpPr>
        <p:spPr bwMode="auto">
          <a:xfrm>
            <a:off x="634752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Children will be assessed when they sit their SATs towards the end of the Year. </a:t>
            </a:r>
            <a:endParaRPr lang="en-GB" sz="1200" dirty="0"/>
          </a:p>
        </p:txBody>
      </p:sp>
      <p:sp>
        <p:nvSpPr>
          <p:cNvPr id="8" name="Rounded Rectangle 23">
            <a:extLst>
              <a:ext uri="{FF2B5EF4-FFF2-40B4-BE49-F238E27FC236}">
                <a16:creationId xmlns:a16="http://schemas.microsoft.com/office/drawing/2014/main" id="{BC839366-6ADD-43CB-BB29-4170462F16EF}"/>
              </a:ext>
            </a:extLst>
          </p:cNvPr>
          <p:cNvSpPr/>
          <p:nvPr/>
        </p:nvSpPr>
        <p:spPr bwMode="auto">
          <a:xfrm>
            <a:off x="3095346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Children are typically assessed on Reading, Maths and SPAG (spelling, punctuation and grammar).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9" name="Rounded Rectangle 23">
            <a:extLst>
              <a:ext uri="{FF2B5EF4-FFF2-40B4-BE49-F238E27FC236}">
                <a16:creationId xmlns:a16="http://schemas.microsoft.com/office/drawing/2014/main" id="{6C007CFC-B940-47D7-8B88-26FE9E3017E6}"/>
              </a:ext>
            </a:extLst>
          </p:cNvPr>
          <p:cNvSpPr/>
          <p:nvPr/>
        </p:nvSpPr>
        <p:spPr bwMode="auto">
          <a:xfrm>
            <a:off x="5555940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These are completed in their classrooms with familiar adults in test conditions. Children will be prepared for this process.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0" name="Rounded Rectangle 23">
            <a:extLst>
              <a:ext uri="{FF2B5EF4-FFF2-40B4-BE49-F238E27FC236}">
                <a16:creationId xmlns:a16="http://schemas.microsoft.com/office/drawing/2014/main" id="{835226E4-1067-44FB-8342-9BA0C907426F}"/>
              </a:ext>
            </a:extLst>
          </p:cNvPr>
          <p:cNvSpPr/>
          <p:nvPr/>
        </p:nvSpPr>
        <p:spPr bwMode="auto">
          <a:xfrm>
            <a:off x="625875" y="3738486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We will use children’s SATs data alongside assessments to inform our judgement. 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12" name="Rounded Rectangle 23">
            <a:extLst>
              <a:ext uri="{FF2B5EF4-FFF2-40B4-BE49-F238E27FC236}">
                <a16:creationId xmlns:a16="http://schemas.microsoft.com/office/drawing/2014/main" id="{996511F1-1460-4C57-B75E-F6C897584178}"/>
              </a:ext>
            </a:extLst>
          </p:cNvPr>
          <p:cNvSpPr/>
          <p:nvPr/>
        </p:nvSpPr>
        <p:spPr bwMode="auto">
          <a:xfrm>
            <a:off x="3095346" y="3738486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Children are typically graded as a 2M, 2S, 2D or 2E if they are working at a Year 2 level. 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13" name="Rounded Rectangle 23">
            <a:extLst>
              <a:ext uri="{FF2B5EF4-FFF2-40B4-BE49-F238E27FC236}">
                <a16:creationId xmlns:a16="http://schemas.microsoft.com/office/drawing/2014/main" id="{9E69BCC1-DCEA-430C-B10E-193B2649A93D}"/>
              </a:ext>
            </a:extLst>
          </p:cNvPr>
          <p:cNvSpPr/>
          <p:nvPr/>
        </p:nvSpPr>
        <p:spPr bwMode="auto">
          <a:xfrm>
            <a:off x="5555940" y="3738486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Children who did not pass the Phonics screening will be able to try again this year</a:t>
            </a:r>
            <a:r>
              <a:rPr lang="en-GB" dirty="0">
                <a:solidFill>
                  <a:schemeClr val="tx1"/>
                </a:solidFill>
                <a:latin typeface="Report Rg" panose="020F0503030200020004" pitchFamily="34" charset="-18"/>
              </a:rPr>
              <a:t>. 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789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262FEBD4-B150-478F-92B8-6F26A854CDB1}"/>
              </a:ext>
            </a:extLst>
          </p:cNvPr>
          <p:cNvSpPr/>
          <p:nvPr/>
        </p:nvSpPr>
        <p:spPr>
          <a:xfrm>
            <a:off x="8171067" y="601523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DD963DD0-30D0-4571-B953-C0DE2DA43853}"/>
              </a:ext>
            </a:extLst>
          </p:cNvPr>
          <p:cNvSpPr/>
          <p:nvPr/>
        </p:nvSpPr>
        <p:spPr>
          <a:xfrm>
            <a:off x="153594" y="601523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77328B-E0BE-45CC-B27B-CE62863834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04" t="19579" r="20966" b="11320"/>
          <a:stretch/>
        </p:blipFill>
        <p:spPr>
          <a:xfrm>
            <a:off x="43862" y="109438"/>
            <a:ext cx="4306195" cy="41813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4B3C37-C189-4B7F-B950-E4C2576F32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912" t="29762" r="20802" b="53406"/>
          <a:stretch/>
        </p:blipFill>
        <p:spPr>
          <a:xfrm>
            <a:off x="43862" y="4290821"/>
            <a:ext cx="4306195" cy="10120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86EC51-538C-4B0C-A265-9E988E8925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586" t="20787" r="20916" b="44175"/>
          <a:stretch/>
        </p:blipFill>
        <p:spPr>
          <a:xfrm>
            <a:off x="4802819" y="33978"/>
            <a:ext cx="4341181" cy="21661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4DD771-9C19-41AC-9BE6-E3DE8A996DE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777" t="24067" r="21048" b="30194"/>
          <a:stretch/>
        </p:blipFill>
        <p:spPr>
          <a:xfrm>
            <a:off x="4500978" y="2200130"/>
            <a:ext cx="3808522" cy="25078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A4593D-E340-4468-8487-16529334546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805" t="29762" r="21165" b="29849"/>
          <a:stretch/>
        </p:blipFill>
        <p:spPr>
          <a:xfrm>
            <a:off x="5157926" y="4637895"/>
            <a:ext cx="3568824" cy="218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+mn-lt"/>
              </a:rPr>
              <a:t>How can we help you help your child?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23">
            <a:extLst>
              <a:ext uri="{FF2B5EF4-FFF2-40B4-BE49-F238E27FC236}">
                <a16:creationId xmlns:a16="http://schemas.microsoft.com/office/drawing/2014/main" id="{81FCD2B3-898D-4AE6-AE00-D42486BEC192}"/>
              </a:ext>
            </a:extLst>
          </p:cNvPr>
          <p:cNvSpPr/>
          <p:nvPr/>
        </p:nvSpPr>
        <p:spPr bwMode="auto">
          <a:xfrm>
            <a:off x="634752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By the end of the year, children should be able to read all Y2 common exception words. Please practise children’s spellings with them regularly </a:t>
            </a:r>
            <a:r>
              <a:rPr lang="en-GB" sz="1400" dirty="0">
                <a:solidFill>
                  <a:schemeClr val="tx1"/>
                </a:solidFill>
                <a:sym typeface="Wingdings" panose="05000000000000000000" pitchFamily="2" charset="2"/>
              </a:rPr>
              <a:t></a:t>
            </a:r>
            <a:endParaRPr lang="en-GB" sz="1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23">
            <a:extLst>
              <a:ext uri="{FF2B5EF4-FFF2-40B4-BE49-F238E27FC236}">
                <a16:creationId xmlns:a16="http://schemas.microsoft.com/office/drawing/2014/main" id="{BC839366-6ADD-43CB-BB29-4170462F16EF}"/>
              </a:ext>
            </a:extLst>
          </p:cNvPr>
          <p:cNvSpPr/>
          <p:nvPr/>
        </p:nvSpPr>
        <p:spPr bwMode="auto">
          <a:xfrm>
            <a:off x="3095346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We will be adding our notes onto </a:t>
            </a:r>
            <a:r>
              <a:rPr lang="en-GB" sz="1400" dirty="0" err="1">
                <a:solidFill>
                  <a:schemeClr val="tx1"/>
                </a:solidFill>
              </a:rPr>
              <a:t>Boomreader</a:t>
            </a:r>
            <a:r>
              <a:rPr lang="en-GB" sz="1400" dirty="0">
                <a:solidFill>
                  <a:schemeClr val="tx1"/>
                </a:solidFill>
              </a:rPr>
              <a:t> so stay engaged to see how your child is getting on. Feel free to leave notes about their reading with you </a:t>
            </a:r>
            <a:r>
              <a:rPr lang="en-GB" sz="1400" dirty="0">
                <a:solidFill>
                  <a:schemeClr val="tx1"/>
                </a:solidFill>
                <a:sym typeface="Wingdings" panose="05000000000000000000" pitchFamily="2" charset="2"/>
              </a:rPr>
              <a:t>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9" name="Rounded Rectangle 23">
            <a:extLst>
              <a:ext uri="{FF2B5EF4-FFF2-40B4-BE49-F238E27FC236}">
                <a16:creationId xmlns:a16="http://schemas.microsoft.com/office/drawing/2014/main" id="{6C007CFC-B940-47D7-8B88-26FE9E3017E6}"/>
              </a:ext>
            </a:extLst>
          </p:cNvPr>
          <p:cNvSpPr/>
          <p:nvPr/>
        </p:nvSpPr>
        <p:spPr bwMode="auto">
          <a:xfrm>
            <a:off x="5555940" y="1473201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P</a:t>
            </a:r>
            <a:r>
              <a:rPr lang="en-GB" sz="1400" dirty="0">
                <a:solidFill>
                  <a:schemeClr val="tx1"/>
                </a:solidFill>
              </a:rPr>
              <a:t>lease encourage a love of reading. </a:t>
            </a:r>
            <a:r>
              <a:rPr lang="en-GB" sz="1400" dirty="0">
                <a:solidFill>
                  <a:schemeClr val="tx1"/>
                </a:solidFill>
                <a:highlight>
                  <a:srgbClr val="FFFF00"/>
                </a:highlight>
              </a:rPr>
              <a:t>Last year, bookmarks were used to record children’s reading sessions at home. This may change. </a:t>
            </a:r>
          </a:p>
        </p:txBody>
      </p:sp>
      <p:sp>
        <p:nvSpPr>
          <p:cNvPr id="10" name="Rounded Rectangle 23">
            <a:extLst>
              <a:ext uri="{FF2B5EF4-FFF2-40B4-BE49-F238E27FC236}">
                <a16:creationId xmlns:a16="http://schemas.microsoft.com/office/drawing/2014/main" id="{835226E4-1067-44FB-8342-9BA0C907426F}"/>
              </a:ext>
            </a:extLst>
          </p:cNvPr>
          <p:cNvSpPr/>
          <p:nvPr/>
        </p:nvSpPr>
        <p:spPr bwMode="auto">
          <a:xfrm>
            <a:off x="625875" y="3738486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We will allocate books and games as appropriate on Bug club for children to access at home. 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sp>
        <p:nvSpPr>
          <p:cNvPr id="12" name="Rounded Rectangle 23">
            <a:extLst>
              <a:ext uri="{FF2B5EF4-FFF2-40B4-BE49-F238E27FC236}">
                <a16:creationId xmlns:a16="http://schemas.microsoft.com/office/drawing/2014/main" id="{996511F1-1460-4C57-B75E-F6C897584178}"/>
              </a:ext>
            </a:extLst>
          </p:cNvPr>
          <p:cNvSpPr/>
          <p:nvPr/>
        </p:nvSpPr>
        <p:spPr bwMode="auto">
          <a:xfrm>
            <a:off x="3132732" y="3738485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W</a:t>
            </a:r>
            <a:r>
              <a:rPr lang="en-GB" sz="1400" dirty="0">
                <a:solidFill>
                  <a:schemeClr val="tx1"/>
                </a:solidFill>
              </a:rPr>
              <a:t>e will be setting a project each half term</a:t>
            </a:r>
            <a:endParaRPr lang="en-GB" sz="1400" dirty="0"/>
          </a:p>
        </p:txBody>
      </p:sp>
      <p:sp>
        <p:nvSpPr>
          <p:cNvPr id="13" name="Rounded Rectangle 23">
            <a:extLst>
              <a:ext uri="{FF2B5EF4-FFF2-40B4-BE49-F238E27FC236}">
                <a16:creationId xmlns:a16="http://schemas.microsoft.com/office/drawing/2014/main" id="{9E69BCC1-DCEA-430C-B10E-193B2649A93D}"/>
              </a:ext>
            </a:extLst>
          </p:cNvPr>
          <p:cNvSpPr/>
          <p:nvPr/>
        </p:nvSpPr>
        <p:spPr bwMode="auto">
          <a:xfrm>
            <a:off x="5555940" y="3738486"/>
            <a:ext cx="2383656" cy="205123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By the end of Y2, children should be able to recall and use facts for their 2,3,5 and 10 times tables. </a:t>
            </a:r>
          </a:p>
          <a:p>
            <a:pPr algn="ctr">
              <a:defRPr/>
            </a:pPr>
            <a:r>
              <a:rPr lang="en-GB" sz="1600" dirty="0">
                <a:latin typeface="Twinkl" pitchFamily="50" charset="0"/>
              </a:rPr>
              <a:t> </a:t>
            </a:r>
          </a:p>
        </p:txBody>
      </p:sp>
      <p:pic>
        <p:nvPicPr>
          <p:cNvPr id="11" name="Picture 2" descr="Bug Club Family | Primary Curriculum">
            <a:extLst>
              <a:ext uri="{FF2B5EF4-FFF2-40B4-BE49-F238E27FC236}">
                <a16:creationId xmlns:a16="http://schemas.microsoft.com/office/drawing/2014/main" id="{31249F2D-545B-4237-844D-1C3BFA794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112" y="5319010"/>
            <a:ext cx="941419" cy="94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imes Tables Rock Stars – Times Tables Rock Stars">
            <a:extLst>
              <a:ext uri="{FF2B5EF4-FFF2-40B4-BE49-F238E27FC236}">
                <a16:creationId xmlns:a16="http://schemas.microsoft.com/office/drawing/2014/main" id="{845F1832-E1AB-4D20-AA85-DA4261B69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378" y="5101393"/>
            <a:ext cx="1618972" cy="9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ack Free cartoon books images download clip art on png - Clipartix">
            <a:extLst>
              <a:ext uri="{FF2B5EF4-FFF2-40B4-BE49-F238E27FC236}">
                <a16:creationId xmlns:a16="http://schemas.microsoft.com/office/drawing/2014/main" id="{5B7B444D-D4B1-42C6-AC97-85C18B1E9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706" y="3051738"/>
            <a:ext cx="1103140" cy="127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813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b613864-a238-4f61-af20-a05ae605389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EA10A4B603034BBCF4195D60C089A9" ma:contentTypeVersion="14" ma:contentTypeDescription="Create a new document." ma:contentTypeScope="" ma:versionID="0af7766147cad3d0a316ca8d195d5b88">
  <xsd:schema xmlns:xsd="http://www.w3.org/2001/XMLSchema" xmlns:xs="http://www.w3.org/2001/XMLSchema" xmlns:p="http://schemas.microsoft.com/office/2006/metadata/properties" xmlns:ns3="6b613864-a238-4f61-af20-a05ae6053895" xmlns:ns4="452f8524-bb75-4f95-9dbc-537cd44620ba" targetNamespace="http://schemas.microsoft.com/office/2006/metadata/properties" ma:root="true" ma:fieldsID="9ef3664d21ed75c74ef4b6c350a8dbea" ns3:_="" ns4:_="">
    <xsd:import namespace="6b613864-a238-4f61-af20-a05ae6053895"/>
    <xsd:import namespace="452f8524-bb75-4f95-9dbc-537cd44620b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613864-a238-4f61-af20-a05ae60538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2f8524-bb75-4f95-9dbc-537cd44620b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6242F15-D45D-46AF-87AB-5B988575B028}">
  <ds:schemaRefs>
    <ds:schemaRef ds:uri="http://schemas.microsoft.com/office/2006/documentManagement/types"/>
    <ds:schemaRef ds:uri="452f8524-bb75-4f95-9dbc-537cd44620ba"/>
    <ds:schemaRef ds:uri="http://purl.org/dc/dcmitype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b613864-a238-4f61-af20-a05ae6053895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42D1F22B-4E9D-44CE-9091-E8231D654C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B45B90-6865-4501-9C13-699CE0DB4E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613864-a238-4f61-af20-a05ae6053895"/>
    <ds:schemaRef ds:uri="452f8524-bb75-4f95-9dbc-537cd44620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115</TotalTime>
  <Words>769</Words>
  <Application>Microsoft Office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Important things to know before we start…</vt:lpstr>
      <vt:lpstr>How is Year 2 different to Year 1?</vt:lpstr>
      <vt:lpstr>What does your child learn in Year 2?</vt:lpstr>
      <vt:lpstr>What does your child learn in Y2?</vt:lpstr>
      <vt:lpstr>How is your child assessed in Y2?</vt:lpstr>
      <vt:lpstr>PowerPoint Presentation</vt:lpstr>
      <vt:lpstr>How can we help you help your child?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Beasley</dc:creator>
  <cp:lastModifiedBy>Kiran  Kumari</cp:lastModifiedBy>
  <cp:revision>76</cp:revision>
  <dcterms:created xsi:type="dcterms:W3CDTF">2020-11-03T14:51:32Z</dcterms:created>
  <dcterms:modified xsi:type="dcterms:W3CDTF">2024-10-07T14:54:27Z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0x010100F2EA10A4B603034BBCF4195D60C089A9</vt:lpwstr>
  </property>
</Properties>
</file>