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9" r:id="rId9"/>
    <p:sldId id="290" r:id="rId10"/>
    <p:sldId id="270" r:id="rId11"/>
    <p:sldId id="261" r:id="rId12"/>
    <p:sldId id="262" r:id="rId13"/>
    <p:sldId id="264" r:id="rId14"/>
    <p:sldId id="265" r:id="rId15"/>
    <p:sldId id="266" r:id="rId16"/>
    <p:sldId id="268" r:id="rId17"/>
    <p:sldId id="271" r:id="rId18"/>
    <p:sldId id="272" r:id="rId19"/>
    <p:sldId id="273" r:id="rId20"/>
    <p:sldId id="274" r:id="rId21"/>
    <p:sldId id="277" r:id="rId22"/>
    <p:sldId id="276" r:id="rId23"/>
    <p:sldId id="278" r:id="rId24"/>
    <p:sldId id="279" r:id="rId25"/>
    <p:sldId id="280" r:id="rId26"/>
    <p:sldId id="281" r:id="rId27"/>
    <p:sldId id="286" r:id="rId28"/>
    <p:sldId id="282" r:id="rId29"/>
    <p:sldId id="289" r:id="rId30"/>
    <p:sldId id="291" r:id="rId31"/>
    <p:sldId id="285" r:id="rId32"/>
    <p:sldId id="283" r:id="rId33"/>
    <p:sldId id="284" r:id="rId34"/>
    <p:sldId id="287" r:id="rId35"/>
    <p:sldId id="288"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0204CF-A2B5-6C97-4AFC-506CCA73634F}" v="125" dt="2025-03-19T13:00:05.5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068" autoAdjust="0"/>
    <p:restoredTop sz="94660"/>
  </p:normalViewPr>
  <p:slideViewPr>
    <p:cSldViewPr snapToGrid="0">
      <p:cViewPr varScale="1">
        <p:scale>
          <a:sx n="120" d="100"/>
          <a:sy n="120" d="100"/>
        </p:scale>
        <p:origin x="80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D200B3F0-A9BC-48CE-8EB6-ECE965069900}" type="datetimeFigureOut">
              <a:rPr lang="en-US" dirty="0"/>
              <a:pPr/>
              <a:t>3/19/2025</a:t>
            </a:fld>
            <a:endParaRPr lang="en-US"/>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20712A-F861-4AB0-A754-4F5A2033CD4B}"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507B7-F2DC-4B2C-B14D-58A9766807A2}"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04A483D-5CB4-4842-8F2F-05D5276ACF63}" type="datetimeFigureOut">
              <a:rPr lang="en-US" dirty="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1CE32E-9DC0-47C8-A657-48F5C3E4A10B}" type="datetimeFigureOut">
              <a:rPr lang="en-US" dirty="0"/>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BDF5C0D-8C3A-4771-A43D-83937FC700D4}" type="datetimeFigureOut">
              <a:rPr lang="en-US" dirty="0"/>
              <a:t>3/19/2025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03D2D6-FCC2-425A-A4A7-8058E8C01CB1}" type="datetimeFigureOut">
              <a:rPr lang="en-US" dirty="0"/>
              <a:t>3/19/2025</a:t>
            </a:fld>
            <a:endParaRPr lang="en-US"/>
          </a:p>
        </p:txBody>
      </p:sp>
      <p:sp>
        <p:nvSpPr>
          <p:cNvPr id="3" name="Footer Placeholder 2"/>
          <p:cNvSpPr>
            <a:spLocks noGrp="1"/>
          </p:cNvSpPr>
          <p:nvPr>
            <p:ph type="ftr" sz="quarter" idx="11"/>
          </p:nvPr>
        </p:nvSpPr>
        <p:spPr/>
        <p:txBody>
          <a:bodyPr/>
          <a:lstStyle/>
          <a:p>
            <a:endParaRPr lang="en-US"/>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CF2683-E6E7-4CC3-9EEE-7854DD4F3545}" type="datetimeFigureOut">
              <a:rPr lang="en-US" dirty="0"/>
              <a:t>3/19/2025</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E120F81-B39D-4CBB-8BF3-5D6E395D0F72}" type="datetimeFigureOut">
              <a:rPr lang="en-US" dirty="0"/>
              <a:t>3/19/2025</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DF9FFFF-3106-4DDB-AA62-0C80862170D6}" type="datetimeFigureOut">
              <a:rPr lang="en-US" dirty="0"/>
              <a:t>3/19/2025</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3DA38B7-AE95-4DC8-9A51-7A71F545B098}"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6F1EC2B-8188-4AC2-9F0D-8D09C51D505A}"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12B75E-944F-430B-BE5F-C69FA8823C04}"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9AE0DC7-7F53-471C-A711-B3DA6F2535F3}" type="datetimeFigureOut">
              <a:rPr lang="en-US" dirty="0"/>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C1F4C9D-4618-451D-80C1-6A376BB42AB4}" type="datetimeFigureOut">
              <a:rPr lang="en-US" dirty="0"/>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54D2318-CE40-42F6-962A-4C6D6CF697DB}"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476AC1-EB7F-4BEF-90D9-5764B50DAF8A}" type="datetimeFigureOut">
              <a:rPr lang="en-US" dirty="0"/>
              <a:t>3/19/2025</a:t>
            </a:fld>
            <a:endParaRPr lang="en-US"/>
          </a:p>
        </p:txBody>
      </p:sp>
      <p:sp>
        <p:nvSpPr>
          <p:cNvPr id="5" name="Footer Placeholder 4"/>
          <p:cNvSpPr>
            <a:spLocks noGrp="1"/>
          </p:cNvSpPr>
          <p:nvPr>
            <p:ph type="ftr" sz="quarter" idx="11"/>
          </p:nvPr>
        </p:nvSpPr>
        <p:spPr/>
        <p:txBody>
          <a:bodyPr/>
          <a:lstStyle/>
          <a:p>
            <a:endParaRPr lang="en-US"/>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6197600" y="1981200"/>
            <a:ext cx="5080000" cy="4114800"/>
          </a:xfrm>
        </p:spPr>
        <p:txBody>
          <a:bodyPr rtlCol="0">
            <a:normAutofit/>
          </a:bodyPr>
          <a:lstStyle/>
          <a:p>
            <a:pPr lvl="0"/>
            <a:endParaRPr lang="en-GB" noProof="0"/>
          </a:p>
        </p:txBody>
      </p:sp>
      <p:sp>
        <p:nvSpPr>
          <p:cNvPr id="5" name="Date Placeholder 3"/>
          <p:cNvSpPr>
            <a:spLocks noGrp="1"/>
          </p:cNvSpPr>
          <p:nvPr>
            <p:ph type="dt" sz="half" idx="10"/>
          </p:nvPr>
        </p:nvSpPr>
        <p:spPr/>
        <p:txBody>
          <a:bodyPr/>
          <a:lstStyle>
            <a:lvl1pPr fontAlgn="auto">
              <a:spcBef>
                <a:spcPts val="0"/>
              </a:spcBef>
              <a:spcAft>
                <a:spcPts val="0"/>
              </a:spcAft>
              <a:defRPr>
                <a:solidFill>
                  <a:schemeClr val="tx1">
                    <a:tint val="75000"/>
                  </a:schemeClr>
                </a:solidFill>
                <a:latin typeface="+mn-lt"/>
                <a:ea typeface="+mn-ea"/>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smtClean="0"/>
            </a:lvl1pPr>
          </a:lstStyle>
          <a:p>
            <a:pPr>
              <a:defRPr/>
            </a:pPr>
            <a:fld id="{8063332A-DC33-4B40-BD61-8D8927804AAE}" type="slidenum">
              <a:rPr lang="en-GB" altLang="en-US"/>
              <a:pPr>
                <a:defRPr/>
              </a:pPr>
              <a:t>‹#›</a:t>
            </a:fld>
            <a:endParaRPr lang="en-GB" altLang="en-US"/>
          </a:p>
        </p:txBody>
      </p:sp>
    </p:spTree>
    <p:extLst>
      <p:ext uri="{BB962C8B-B14F-4D97-AF65-F5344CB8AC3E}">
        <p14:creationId xmlns:p14="http://schemas.microsoft.com/office/powerpoint/2010/main" val="3475509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20">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64B320A-89BA-47B2-A525-92E8D10B06E4}" type="datetimeFigureOut">
              <a:rPr lang="en-US" dirty="0"/>
              <a:t>3/19/2025</a:t>
            </a:fld>
            <a:endParaRPr lang="en-US"/>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 id="2147483671" r:id="rId18"/>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images.google.co.uk/imgres?imgurl=http://www.mccullagh.org/db9/1ds2-2/ear-closeup.jpg&amp;imgrefurl=http://www.mccullagh.org/image/1ds2-2/ear-closeup.html&amp;h=768&amp;w=512&amp;sz=108&amp;hl=en&amp;start=3&amp;usg=__p3Vh2JsG9gwPWcGwFFekP0MxoDM=&amp;tbnid=5Cea8Luq7vUqiM:&amp;tbnh=142&amp;tbnw=95&amp;prev=/images?q=ear&amp;gbv=2&amp;hl=en" TargetMode="Externa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s.google.co.uk/imgres?imgurl=http://www.classicveedub.com.au/images/SpareParts/garage_tools/cartoon_eyes.jpg&amp;imgrefurl=http://www.classicveedub.com.au/SpareParts/Parts_Results_Tools.asp&amp;h=177&amp;w=177&amp;sz=6&amp;hl=en&amp;start=5&amp;usg=__zZ893Sfg4s5n4QJ0Iss0CimOX08=&amp;tbnid=PiHLF2Oc6Y1-JM:&amp;tbnh=101&amp;tbnw=101&amp;prev=/images?q=cartoon+eyes&amp;gbv=2&amp;ndsp=18&amp;hl=en&amp;sa=X" TargetMode="Externa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42AkGNauKa8"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primarysite-prod-sorted.s3.amazonaws.com/holy-trinity-primary-school/UploadedDocument/9d800c70-15aa-464a-b2ae-4e2a9ee5f57b/year-1-phonics-flashcards.pdf" TargetMode="External"/><Relationship Id="rId2" Type="http://schemas.openxmlformats.org/officeDocument/2006/relationships/hyperlink" Target="https://www.youtube.com/watch?v=0dCRWLLNXPo" TargetMode="External"/><Relationship Id="rId1" Type="http://schemas.openxmlformats.org/officeDocument/2006/relationships/slideLayout" Target="../slideLayouts/slideLayout2.xml"/><Relationship Id="rId4" Type="http://schemas.openxmlformats.org/officeDocument/2006/relationships/hyperlink" Target="https://www.theschoolrun.com/what-parents-need-know-about-year-1-phonics-screening-check"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hyperlink" Target="https://www.activelearnprimary.co.uk/planning#bugclub_phonic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30786"/>
            <a:ext cx="8825658" cy="2677648"/>
          </a:xfrm>
        </p:spPr>
        <p:txBody>
          <a:bodyPr/>
          <a:lstStyle/>
          <a:p>
            <a:r>
              <a:rPr lang="en-GB" sz="7200">
                <a:latin typeface="NTPreCursivefk" panose="03000400000000000000" pitchFamily="66" charset="0"/>
              </a:rPr>
              <a:t>Year One Phonics workshop for Parents.</a:t>
            </a:r>
          </a:p>
        </p:txBody>
      </p:sp>
      <p:pic>
        <p:nvPicPr>
          <p:cNvPr id="4" name="Picture 3"/>
          <p:cNvPicPr>
            <a:picLocks noChangeAspect="1"/>
          </p:cNvPicPr>
          <p:nvPr/>
        </p:nvPicPr>
        <p:blipFill>
          <a:blip r:embed="rId2"/>
          <a:stretch>
            <a:fillRect/>
          </a:stretch>
        </p:blipFill>
        <p:spPr>
          <a:xfrm>
            <a:off x="10111258" y="1291163"/>
            <a:ext cx="1441091" cy="1593934"/>
          </a:xfrm>
          <a:prstGeom prst="rect">
            <a:avLst/>
          </a:prstGeom>
        </p:spPr>
      </p:pic>
    </p:spTree>
    <p:extLst>
      <p:ext uri="{BB962C8B-B14F-4D97-AF65-F5344CB8AC3E}">
        <p14:creationId xmlns:p14="http://schemas.microsoft.com/office/powerpoint/2010/main" val="2358069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What is the purpose of this workshop?</a:t>
            </a:r>
            <a:endParaRPr lang="en-GB" sz="4400">
              <a:solidFill>
                <a:schemeClr val="bg1"/>
              </a:solidFill>
              <a:latin typeface="NTPreCursivefk" panose="03000400000000000000" pitchFamily="66" charset="0"/>
            </a:endParaRPr>
          </a:p>
        </p:txBody>
      </p:sp>
      <p:sp>
        <p:nvSpPr>
          <p:cNvPr id="3" name="Content Placeholder 2"/>
          <p:cNvSpPr>
            <a:spLocks noGrp="1"/>
          </p:cNvSpPr>
          <p:nvPr>
            <p:ph idx="1"/>
          </p:nvPr>
        </p:nvSpPr>
        <p:spPr/>
        <p:txBody>
          <a:bodyPr>
            <a:normAutofit lnSpcReduction="10000"/>
          </a:bodyPr>
          <a:lstStyle/>
          <a:p>
            <a:r>
              <a:rPr lang="en-GB" sz="3600" dirty="0">
                <a:latin typeface="NTPreCursivefk" panose="03000400000000000000" pitchFamily="66" charset="0"/>
              </a:rPr>
              <a:t>To share information about how phonics is taught at school.</a:t>
            </a:r>
          </a:p>
          <a:p>
            <a:r>
              <a:rPr lang="en-GB" sz="3600" dirty="0">
                <a:latin typeface="NTPreCursivefk" panose="03000400000000000000" pitchFamily="66" charset="0"/>
              </a:rPr>
              <a:t>To give ideas to support your children in their learning of phonics.</a:t>
            </a:r>
          </a:p>
          <a:p>
            <a:r>
              <a:rPr lang="en-GB" sz="3600" dirty="0">
                <a:latin typeface="NTPreCursivefk" panose="03000400000000000000" pitchFamily="66" charset="0"/>
              </a:rPr>
              <a:t>To answer any questions regarding the teaching and learning of phonics.</a:t>
            </a:r>
          </a:p>
          <a:p>
            <a:endParaRPr lang="en-GB" sz="3600" dirty="0">
              <a:latin typeface="NTPreCursivefk" panose="03000400000000000000" pitchFamily="66" charset="0"/>
            </a:endParaRPr>
          </a:p>
        </p:txBody>
      </p:sp>
    </p:spTree>
    <p:extLst>
      <p:ext uri="{BB962C8B-B14F-4D97-AF65-F5344CB8AC3E}">
        <p14:creationId xmlns:p14="http://schemas.microsoft.com/office/powerpoint/2010/main" val="3979445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Why do we teach phonics?</a:t>
            </a:r>
            <a:endParaRPr lang="en-GB" sz="4400">
              <a:latin typeface="NTPreCursivefk" panose="03000400000000000000" pitchFamily="66" charset="0"/>
            </a:endParaRPr>
          </a:p>
        </p:txBody>
      </p:sp>
      <p:sp>
        <p:nvSpPr>
          <p:cNvPr id="3" name="Content Placeholder 2"/>
          <p:cNvSpPr>
            <a:spLocks noGrp="1"/>
          </p:cNvSpPr>
          <p:nvPr>
            <p:ph idx="1"/>
          </p:nvPr>
        </p:nvSpPr>
        <p:spPr/>
        <p:txBody>
          <a:bodyPr>
            <a:normAutofit fontScale="92500" lnSpcReduction="10000"/>
          </a:bodyPr>
          <a:lstStyle/>
          <a:p>
            <a:pPr marL="0" lvl="0" indent="0" algn="just" defTabSz="914400" fontAlgn="base">
              <a:spcBef>
                <a:spcPct val="0"/>
              </a:spcBef>
              <a:spcAft>
                <a:spcPct val="0"/>
              </a:spcAft>
              <a:buClrTx/>
              <a:buSzTx/>
              <a:buNone/>
            </a:pPr>
            <a:r>
              <a:rPr lang="en-GB" altLang="en-US" sz="3200">
                <a:solidFill>
                  <a:prstClr val="black"/>
                </a:solidFill>
                <a:latin typeface="NTPreCursivefk" panose="03000400000000000000" pitchFamily="66" charset="0"/>
                <a:ea typeface="ＭＳ Ｐゴシック" panose="020B0600070205080204" pitchFamily="34" charset="-128"/>
              </a:rPr>
              <a:t>The evidence is clear that the teaching of systematic synthetic phonics is the most effective way of teaching young children to read, particularly for those at risk of having problems with reading. Unless children have learned to read, </a:t>
            </a:r>
            <a:r>
              <a:rPr lang="en-GB" altLang="en-US" sz="3200">
                <a:solidFill>
                  <a:srgbClr val="FF0000"/>
                </a:solidFill>
                <a:latin typeface="NTPreCursivefk" panose="03000400000000000000" pitchFamily="66" charset="0"/>
                <a:ea typeface="ＭＳ Ｐゴシック" panose="020B0600070205080204" pitchFamily="34" charset="-128"/>
              </a:rPr>
              <a:t>the rest of the curriculum is a secret garden to which they will never enjoy access. </a:t>
            </a: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marL="0" lvl="0" indent="0" algn="just" defTabSz="914400" fontAlgn="base">
              <a:spcBef>
                <a:spcPct val="0"/>
              </a:spcBef>
              <a:spcAft>
                <a:spcPct val="0"/>
              </a:spcAft>
              <a:buClrTx/>
              <a:buSzTx/>
              <a:buNone/>
            </a:pPr>
            <a:r>
              <a:rPr lang="en-GB" altLang="en-US" sz="3200">
                <a:solidFill>
                  <a:prstClr val="black"/>
                </a:solidFill>
                <a:latin typeface="NTPreCursivefk" panose="03000400000000000000" pitchFamily="66" charset="0"/>
                <a:ea typeface="ＭＳ Ｐゴシック" panose="020B0600070205080204" pitchFamily="34" charset="-128"/>
              </a:rPr>
              <a:t>The Importance of Teaching : The Schools White Paper 2010 </a:t>
            </a:r>
          </a:p>
          <a:p>
            <a:endParaRPr lang="en-GB"/>
          </a:p>
        </p:txBody>
      </p:sp>
    </p:spTree>
    <p:extLst>
      <p:ext uri="{BB962C8B-B14F-4D97-AF65-F5344CB8AC3E}">
        <p14:creationId xmlns:p14="http://schemas.microsoft.com/office/powerpoint/2010/main" val="761029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Why do we teach phonics?</a:t>
            </a:r>
            <a:endParaRPr lang="en-GB" sz="4400">
              <a:latin typeface="NTPreCursivefk" panose="03000400000000000000" pitchFamily="66" charset="0"/>
            </a:endParaRPr>
          </a:p>
        </p:txBody>
      </p:sp>
      <p:sp>
        <p:nvSpPr>
          <p:cNvPr id="3" name="Content Placeholder 2"/>
          <p:cNvSpPr>
            <a:spLocks noGrp="1"/>
          </p:cNvSpPr>
          <p:nvPr>
            <p:ph idx="1"/>
          </p:nvPr>
        </p:nvSpPr>
        <p:spPr/>
        <p:txBody>
          <a:bodyPr>
            <a:normAutofit fontScale="85000" lnSpcReduction="20000"/>
          </a:bodyPr>
          <a:lstStyle/>
          <a:p>
            <a:pPr lvl="0" algn="just" defTabSz="914400" fontAlgn="base">
              <a:spcBef>
                <a:spcPct val="0"/>
              </a:spcBef>
              <a:spcAft>
                <a:spcPct val="0"/>
              </a:spcAft>
              <a:buClrTx/>
              <a:buSzTx/>
              <a:buFont typeface="Wingdings" panose="05000000000000000000" pitchFamily="2" charset="2"/>
              <a:buChar char="§"/>
            </a:pPr>
            <a:r>
              <a:rPr lang="en-GB" altLang="en-US" sz="3200">
                <a:solidFill>
                  <a:prstClr val="black"/>
                </a:solidFill>
                <a:latin typeface="NTPreCursivefk" panose="03000400000000000000" pitchFamily="66" charset="0"/>
                <a:ea typeface="ＭＳ Ｐゴシック" panose="020B0600070205080204" pitchFamily="34" charset="-128"/>
              </a:rPr>
              <a:t>Phonics is one of the most robust and recognised ways of helping children to learn to read and write. </a:t>
            </a: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marL="0" lvl="0" indent="0" algn="just" defTabSz="914400" fontAlgn="base">
              <a:spcBef>
                <a:spcPct val="0"/>
              </a:spcBef>
              <a:spcAft>
                <a:spcPct val="0"/>
              </a:spcAft>
              <a:buClrTx/>
              <a:buSzTx/>
              <a:buNone/>
            </a:pPr>
            <a:r>
              <a:rPr lang="en-GB" altLang="en-US" sz="3200">
                <a:solidFill>
                  <a:prstClr val="black"/>
                </a:solidFill>
                <a:latin typeface="NTPreCursivefk" panose="03000400000000000000" pitchFamily="66" charset="0"/>
                <a:ea typeface="ＭＳ Ｐゴシック" panose="020B0600070205080204" pitchFamily="34" charset="-128"/>
              </a:rPr>
              <a:t>     Dame Claire Tickell 2011 </a:t>
            </a: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lvl="0" algn="just" defTabSz="914400" fontAlgn="base">
              <a:spcBef>
                <a:spcPct val="0"/>
              </a:spcBef>
              <a:spcAft>
                <a:spcPct val="0"/>
              </a:spcAft>
              <a:buClrTx/>
              <a:buSzTx/>
              <a:buFont typeface="Wingdings" panose="05000000000000000000" pitchFamily="2" charset="2"/>
              <a:buChar char="§"/>
            </a:pPr>
            <a:r>
              <a:rPr lang="en-GB" altLang="en-US" sz="3200">
                <a:solidFill>
                  <a:prstClr val="black"/>
                </a:solidFill>
                <a:latin typeface="NTPreCursivefk" panose="03000400000000000000" pitchFamily="66" charset="0"/>
                <a:ea typeface="ＭＳ Ｐゴシック" panose="020B0600070205080204" pitchFamily="34" charset="-128"/>
              </a:rPr>
              <a:t>There is compelling and comprehensive international evidence that systematic synthetic phonics is the best method for teaching reading. </a:t>
            </a: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marL="0" lvl="0" indent="0" algn="just" defTabSz="914400" fontAlgn="base">
              <a:spcBef>
                <a:spcPct val="0"/>
              </a:spcBef>
              <a:spcAft>
                <a:spcPct val="0"/>
              </a:spcAft>
              <a:buClrTx/>
              <a:buSzTx/>
              <a:buNone/>
            </a:pPr>
            <a:r>
              <a:rPr lang="en-GB" altLang="en-US" sz="3200">
                <a:solidFill>
                  <a:prstClr val="black"/>
                </a:solidFill>
                <a:latin typeface="NTPreCursivefk" panose="03000400000000000000" pitchFamily="66" charset="0"/>
                <a:ea typeface="ＭＳ Ｐゴシック" panose="020B0600070205080204" pitchFamily="34" charset="-128"/>
              </a:rPr>
              <a:t>   Department for Education spokesman 2011 </a:t>
            </a: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pPr marL="0" lvl="0" indent="0" algn="just" defTabSz="914400" fontAlgn="base">
              <a:spcBef>
                <a:spcPct val="0"/>
              </a:spcBef>
              <a:spcAft>
                <a:spcPct val="0"/>
              </a:spcAft>
              <a:buClrTx/>
              <a:buSzTx/>
              <a:buNone/>
            </a:pPr>
            <a:endParaRPr lang="en-GB" altLang="en-US" sz="3200">
              <a:solidFill>
                <a:prstClr val="black"/>
              </a:solidFill>
              <a:latin typeface="NTPreCursivefk" panose="03000400000000000000" pitchFamily="66" charset="0"/>
              <a:ea typeface="ＭＳ Ｐゴシック" panose="020B0600070205080204" pitchFamily="34" charset="-128"/>
            </a:endParaRPr>
          </a:p>
          <a:p>
            <a:endParaRPr lang="en-GB"/>
          </a:p>
        </p:txBody>
      </p:sp>
    </p:spTree>
    <p:extLst>
      <p:ext uri="{BB962C8B-B14F-4D97-AF65-F5344CB8AC3E}">
        <p14:creationId xmlns:p14="http://schemas.microsoft.com/office/powerpoint/2010/main" val="2360850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0246855" y="2398601"/>
            <a:ext cx="1511556" cy="627934"/>
          </a:xfrm>
          <a:prstGeom prst="rect">
            <a:avLst/>
          </a:prstGeom>
        </p:spPr>
      </p:pic>
      <p:sp>
        <p:nvSpPr>
          <p:cNvPr id="4" name="Content Placeholder 2"/>
          <p:cNvSpPr txBox="1">
            <a:spLocks noGrp="1"/>
          </p:cNvSpPr>
          <p:nvPr>
            <p:ph idx="1"/>
          </p:nvPr>
        </p:nvSpPr>
        <p:spPr bwMode="auto">
          <a:xfrm>
            <a:off x="1154954" y="2603499"/>
            <a:ext cx="9057992" cy="37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marL="342900" indent="-342900" eaLnBrk="0" hangingPunct="0">
              <a:defRPr>
                <a:solidFill>
                  <a:schemeClr val="tx1"/>
                </a:solidFill>
                <a:latin typeface="Arial" charset="0"/>
                <a:ea typeface="ＭＳ Ｐゴシック" pitchFamily="-100" charset="-128"/>
              </a:defRPr>
            </a:lvl1pPr>
            <a:lvl2pPr marL="742950" indent="-285750" eaLnBrk="0" hangingPunct="0">
              <a:defRPr>
                <a:solidFill>
                  <a:schemeClr val="tx1"/>
                </a:solidFill>
                <a:latin typeface="Arial" charset="0"/>
                <a:ea typeface="ＭＳ Ｐゴシック" pitchFamily="-100" charset="-128"/>
              </a:defRPr>
            </a:lvl2pPr>
            <a:lvl3pPr marL="1143000" indent="-228600" eaLnBrk="0" hangingPunct="0">
              <a:defRPr>
                <a:solidFill>
                  <a:schemeClr val="tx1"/>
                </a:solidFill>
                <a:latin typeface="Arial" charset="0"/>
                <a:ea typeface="ＭＳ Ｐゴシック" pitchFamily="-100" charset="-128"/>
              </a:defRPr>
            </a:lvl3pPr>
            <a:lvl4pPr marL="1600200" indent="-228600" eaLnBrk="0" hangingPunct="0">
              <a:defRPr>
                <a:solidFill>
                  <a:schemeClr val="tx1"/>
                </a:solidFill>
                <a:latin typeface="Arial" charset="0"/>
                <a:ea typeface="ＭＳ Ｐゴシック" pitchFamily="-100" charset="-128"/>
              </a:defRPr>
            </a:lvl4pPr>
            <a:lvl5pPr marL="2057400" indent="-228600" eaLnBrk="0" hangingPunct="0">
              <a:defRPr>
                <a:solidFill>
                  <a:schemeClr val="tx1"/>
                </a:solidFill>
                <a:latin typeface="Arial" charset="0"/>
                <a:ea typeface="ＭＳ Ｐゴシック" pitchFamily="-100"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00"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00"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00"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00" charset="-128"/>
              </a:defRPr>
            </a:lvl9pPr>
          </a:lstStyle>
          <a:p>
            <a:pPr marL="0" indent="0" eaLnBrk="1" hangingPunct="1">
              <a:spcBef>
                <a:spcPct val="20000"/>
              </a:spcBef>
              <a:defRPr/>
            </a:pPr>
            <a:r>
              <a:rPr lang="en-GB" sz="2800">
                <a:latin typeface="NTPreCursivefk" panose="03000400000000000000" pitchFamily="66" charset="0"/>
              </a:rPr>
              <a:t>Holy Trinity C of E Primary School adopts the Systematic Synthetic Phonics programme (SSP) of Bug Club Phonics. Lessons are taught in line with the planning, resources and structure laid out in this scheme </a:t>
            </a:r>
          </a:p>
          <a:p>
            <a:pPr marL="0" indent="0" eaLnBrk="1" hangingPunct="1">
              <a:spcBef>
                <a:spcPct val="20000"/>
              </a:spcBef>
              <a:defRPr/>
            </a:pPr>
            <a:r>
              <a:rPr lang="en-GB" sz="2800">
                <a:latin typeface="NTPreCursivefk" panose="03000400000000000000" pitchFamily="66" charset="0"/>
              </a:rPr>
              <a:t>As a school we have a fidelity to this programme, which ensures that there is a consistency of practice across all classrooms.</a:t>
            </a:r>
          </a:p>
          <a:p>
            <a:pPr marL="0" indent="0" eaLnBrk="1" hangingPunct="1">
              <a:spcBef>
                <a:spcPct val="20000"/>
              </a:spcBef>
              <a:defRPr/>
            </a:pPr>
            <a:r>
              <a:rPr lang="en-GB" sz="2800">
                <a:latin typeface="NTPreCursivefk" panose="03000400000000000000" pitchFamily="66" charset="0"/>
              </a:rPr>
              <a:t>You can also access the lessons and resources that we use with the children at home!</a:t>
            </a:r>
          </a:p>
          <a:p>
            <a:pPr marL="0" indent="0" eaLnBrk="1" hangingPunct="1">
              <a:spcBef>
                <a:spcPct val="20000"/>
              </a:spcBef>
              <a:defRPr/>
            </a:pPr>
            <a:endParaRPr lang="en-GB" sz="2800">
              <a:latin typeface="NTPreCursivefk" panose="03000400000000000000" pitchFamily="66" charset="0"/>
            </a:endParaRPr>
          </a:p>
          <a:p>
            <a:pPr eaLnBrk="1" hangingPunct="1">
              <a:spcBef>
                <a:spcPct val="20000"/>
              </a:spcBef>
              <a:buFont typeface="Arial" charset="0"/>
              <a:buChar char="•"/>
              <a:defRPr/>
            </a:pPr>
            <a:endParaRPr lang="en-GB" sz="2800">
              <a:latin typeface="NTPreCursivefk" panose="03000400000000000000" pitchFamily="66" charset="0"/>
            </a:endParaRPr>
          </a:p>
        </p:txBody>
      </p:sp>
      <p:sp>
        <p:nvSpPr>
          <p:cNvPr id="6" name="Title 1"/>
          <p:cNvSpPr>
            <a:spLocks noGrp="1"/>
          </p:cNvSpPr>
          <p:nvPr>
            <p:ph type="title"/>
          </p:nvPr>
        </p:nvSpPr>
        <p:spPr/>
        <p:txBody>
          <a:bodyPr/>
          <a:lstStyle/>
          <a:p>
            <a:pPr algn="ctr"/>
            <a:r>
              <a:rPr lang="en-GB" sz="44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How do we teach phonics?</a:t>
            </a:r>
            <a:endParaRPr lang="en-GB" sz="4400">
              <a:latin typeface="NTPreCursivefk" panose="03000400000000000000" pitchFamily="66" charset="0"/>
            </a:endParaRPr>
          </a:p>
        </p:txBody>
      </p:sp>
    </p:spTree>
    <p:extLst>
      <p:ext uri="{BB962C8B-B14F-4D97-AF65-F5344CB8AC3E}">
        <p14:creationId xmlns:p14="http://schemas.microsoft.com/office/powerpoint/2010/main" val="103106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914400" y="431727"/>
            <a:ext cx="9207611" cy="6259296"/>
          </a:xfrm>
          <a:prstGeom prst="rect">
            <a:avLst/>
          </a:prstGeom>
        </p:spPr>
      </p:pic>
    </p:spTree>
    <p:extLst>
      <p:ext uri="{BB962C8B-B14F-4D97-AF65-F5344CB8AC3E}">
        <p14:creationId xmlns:p14="http://schemas.microsoft.com/office/powerpoint/2010/main" val="575783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0" indent="0">
              <a:spcBef>
                <a:spcPct val="20000"/>
              </a:spcBef>
              <a:defRPr/>
            </a:pPr>
            <a:r>
              <a:rPr lang="en-GB" sz="4000" i="1">
                <a:latin typeface="NTPreCursivefk" panose="03000400000000000000" pitchFamily="66" charset="0"/>
              </a:rPr>
              <a:t>The Letters and Sounds</a:t>
            </a:r>
            <a:r>
              <a:rPr lang="en-GB" sz="4000">
                <a:latin typeface="NTPreCursivefk" panose="03000400000000000000" pitchFamily="66" charset="0"/>
              </a:rPr>
              <a:t> scheme is divided into six phases, with each phase building on the skills and knowledge of previous learning. </a:t>
            </a:r>
          </a:p>
          <a:p>
            <a:pPr marL="0" indent="0">
              <a:spcBef>
                <a:spcPct val="20000"/>
              </a:spcBef>
              <a:defRPr/>
            </a:pPr>
            <a:r>
              <a:rPr lang="en-GB" sz="4000">
                <a:latin typeface="NTPreCursivefk" panose="03000400000000000000" pitchFamily="66" charset="0"/>
              </a:rPr>
              <a:t>Children have time to practise and rapidly expand their ability to read and spell words. </a:t>
            </a:r>
          </a:p>
          <a:p>
            <a:pPr marL="0" indent="0">
              <a:spcBef>
                <a:spcPct val="20000"/>
              </a:spcBef>
              <a:defRPr/>
            </a:pPr>
            <a:r>
              <a:rPr lang="en-GB" sz="4000">
                <a:latin typeface="NTPreCursivefk" panose="03000400000000000000" pitchFamily="66" charset="0"/>
              </a:rPr>
              <a:t>They will also learn to read and spell ‘tricky words’.  These are not phonetically decodable words.</a:t>
            </a:r>
          </a:p>
          <a:p>
            <a:endParaRPr lang="en-GB" sz="4000"/>
          </a:p>
        </p:txBody>
      </p:sp>
      <p:sp>
        <p:nvSpPr>
          <p:cNvPr id="4" name="Title 1"/>
          <p:cNvSpPr>
            <a:spLocks noGrp="1"/>
          </p:cNvSpPr>
          <p:nvPr>
            <p:ph type="title"/>
          </p:nvPr>
        </p:nvSpPr>
        <p:spPr/>
        <p:txBody>
          <a:bodyPr/>
          <a:lstStyle/>
          <a:p>
            <a:pPr algn="ctr"/>
            <a:r>
              <a:rPr lang="en-GB" sz="44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About Letters and Sounds.</a:t>
            </a:r>
            <a:endParaRPr lang="en-GB" sz="4400">
              <a:latin typeface="NTPreCursivefk" panose="03000400000000000000" pitchFamily="66" charset="0"/>
            </a:endParaRPr>
          </a:p>
        </p:txBody>
      </p:sp>
    </p:spTree>
    <p:extLst>
      <p:ext uri="{BB962C8B-B14F-4D97-AF65-F5344CB8AC3E}">
        <p14:creationId xmlns:p14="http://schemas.microsoft.com/office/powerpoint/2010/main" val="4052338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917357" y="749210"/>
            <a:ext cx="8229600" cy="1143000"/>
          </a:xfrm>
        </p:spPr>
        <p:txBody>
          <a:bodyPr/>
          <a:lstStyle/>
          <a:p>
            <a:pPr algn="ctr"/>
            <a:r>
              <a:rPr lang="en-GB" sz="40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Phonics at a glance.</a:t>
            </a:r>
            <a:endParaRPr lang="en-GB" altLang="en-US" sz="4000" u="sng">
              <a:latin typeface="Letterjoin-Air Plus 6" pitchFamily="50" charset="0"/>
              <a:cs typeface="Tahoma" panose="020B0604030504040204" pitchFamily="34" charset="0"/>
            </a:endParaRPr>
          </a:p>
        </p:txBody>
      </p:sp>
      <p:sp>
        <p:nvSpPr>
          <p:cNvPr id="12291" name="Rectangle 3"/>
          <p:cNvSpPr>
            <a:spLocks noGrp="1" noChangeArrowheads="1"/>
          </p:cNvSpPr>
          <p:nvPr>
            <p:ph idx="1"/>
          </p:nvPr>
        </p:nvSpPr>
        <p:spPr>
          <a:xfrm>
            <a:off x="4442619" y="2333111"/>
            <a:ext cx="2971800" cy="1143000"/>
          </a:xfrm>
        </p:spPr>
        <p:txBody>
          <a:bodyPr>
            <a:normAutofit/>
          </a:bodyPr>
          <a:lstStyle/>
          <a:p>
            <a:pPr algn="ctr" eaLnBrk="1" hangingPunct="1">
              <a:buFontTx/>
              <a:buNone/>
            </a:pPr>
            <a:r>
              <a:rPr lang="en-GB" altLang="en-US" sz="4000">
                <a:latin typeface="NTPreCursivefk" panose="03000400000000000000" pitchFamily="66" charset="0"/>
              </a:rPr>
              <a:t>Phonics is…</a:t>
            </a:r>
          </a:p>
        </p:txBody>
      </p:sp>
      <p:sp>
        <p:nvSpPr>
          <p:cNvPr id="12292" name="AutoShape 5"/>
          <p:cNvSpPr>
            <a:spLocks noChangeArrowheads="1"/>
          </p:cNvSpPr>
          <p:nvPr/>
        </p:nvSpPr>
        <p:spPr bwMode="auto">
          <a:xfrm>
            <a:off x="5490369" y="4000500"/>
            <a:ext cx="876300" cy="882650"/>
          </a:xfrm>
          <a:prstGeom prst="plus">
            <a:avLst>
              <a:gd name="adj" fmla="val 38435"/>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2293" name="Text Box 6"/>
          <p:cNvSpPr txBox="1">
            <a:spLocks noChangeArrowheads="1"/>
          </p:cNvSpPr>
          <p:nvPr/>
        </p:nvSpPr>
        <p:spPr bwMode="auto">
          <a:xfrm>
            <a:off x="6890780" y="3214914"/>
            <a:ext cx="3657600" cy="1938992"/>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4000" b="1">
                <a:latin typeface="NTPreCursivefk" panose="03000400000000000000" pitchFamily="66" charset="0"/>
                <a:cs typeface="Arial" panose="020B0604020202020204" pitchFamily="34" charset="0"/>
              </a:rPr>
              <a:t>Skills</a:t>
            </a:r>
            <a:r>
              <a:rPr lang="en-GB" altLang="en-US" sz="4000">
                <a:latin typeface="NTPreCursivefk" panose="03000400000000000000" pitchFamily="66" charset="0"/>
                <a:cs typeface="Arial" panose="020B0604020202020204" pitchFamily="34" charset="0"/>
              </a:rPr>
              <a:t> of segmentation and blending.</a:t>
            </a:r>
          </a:p>
        </p:txBody>
      </p:sp>
      <p:sp>
        <p:nvSpPr>
          <p:cNvPr id="12294" name="Text Box 7"/>
          <p:cNvSpPr txBox="1">
            <a:spLocks noChangeArrowheads="1"/>
          </p:cNvSpPr>
          <p:nvPr/>
        </p:nvSpPr>
        <p:spPr bwMode="auto">
          <a:xfrm>
            <a:off x="2431063" y="3214914"/>
            <a:ext cx="2628900" cy="255454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4000" b="1">
                <a:latin typeface="NTPreCursivefk" panose="03000400000000000000" pitchFamily="66" charset="0"/>
                <a:cs typeface="Arial" panose="020B0604020202020204" pitchFamily="34" charset="0"/>
              </a:rPr>
              <a:t>Knowledge</a:t>
            </a:r>
            <a:r>
              <a:rPr lang="en-GB" altLang="en-US" sz="4000">
                <a:latin typeface="NTPreCursivefk" panose="03000400000000000000" pitchFamily="66" charset="0"/>
                <a:cs typeface="Arial" panose="020B0604020202020204" pitchFamily="34" charset="0"/>
              </a:rPr>
              <a:t> of the alphabetic code.</a:t>
            </a:r>
          </a:p>
        </p:txBody>
      </p:sp>
    </p:spTree>
    <p:extLst>
      <p:ext uri="{BB962C8B-B14F-4D97-AF65-F5344CB8AC3E}">
        <p14:creationId xmlns:p14="http://schemas.microsoft.com/office/powerpoint/2010/main" val="3954186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5446" y="1009705"/>
            <a:ext cx="4677436" cy="728480"/>
          </a:xfrm>
        </p:spPr>
        <p:txBody>
          <a:bodyPr/>
          <a:lstStyle/>
          <a:p>
            <a:pPr algn="ctr"/>
            <a:r>
              <a:rPr lang="en-GB" sz="40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The alphabetic code.</a:t>
            </a:r>
            <a:endParaRPr lang="en-GB" sz="4000"/>
          </a:p>
        </p:txBody>
      </p:sp>
      <p:sp>
        <p:nvSpPr>
          <p:cNvPr id="3" name="Content Placeholder 2"/>
          <p:cNvSpPr>
            <a:spLocks noGrp="1"/>
          </p:cNvSpPr>
          <p:nvPr>
            <p:ph sz="half" idx="1"/>
          </p:nvPr>
        </p:nvSpPr>
        <p:spPr>
          <a:xfrm>
            <a:off x="1151368" y="2603500"/>
            <a:ext cx="4928156" cy="3416301"/>
          </a:xfrm>
        </p:spPr>
        <p:txBody>
          <a:bodyPr>
            <a:normAutofit/>
          </a:bodyPr>
          <a:lstStyle/>
          <a:p>
            <a:r>
              <a:rPr lang="en-GB" sz="4000">
                <a:latin typeface="NTPreCursivefk" panose="03000400000000000000" pitchFamily="66" charset="0"/>
              </a:rPr>
              <a:t>There are </a:t>
            </a:r>
            <a:r>
              <a:rPr lang="en-GB" sz="4000">
                <a:solidFill>
                  <a:srgbClr val="FF0000"/>
                </a:solidFill>
                <a:latin typeface="NTPreCursivefk" panose="03000400000000000000" pitchFamily="66" charset="0"/>
              </a:rPr>
              <a:t>26</a:t>
            </a:r>
            <a:r>
              <a:rPr lang="en-GB" sz="4000">
                <a:latin typeface="NTPreCursivefk" panose="03000400000000000000" pitchFamily="66" charset="0"/>
              </a:rPr>
              <a:t> letters in the alphabet.</a:t>
            </a:r>
          </a:p>
          <a:p>
            <a:r>
              <a:rPr lang="en-GB" sz="4000">
                <a:latin typeface="NTPreCursivefk" panose="03000400000000000000" pitchFamily="66" charset="0"/>
              </a:rPr>
              <a:t>These make up </a:t>
            </a:r>
            <a:r>
              <a:rPr lang="en-GB" sz="4000">
                <a:solidFill>
                  <a:srgbClr val="FF0000"/>
                </a:solidFill>
                <a:latin typeface="NTPreCursivefk" panose="03000400000000000000" pitchFamily="66" charset="0"/>
              </a:rPr>
              <a:t>44 </a:t>
            </a:r>
            <a:r>
              <a:rPr lang="en-GB" sz="4000">
                <a:latin typeface="NTPreCursivefk" panose="03000400000000000000" pitchFamily="66" charset="0"/>
              </a:rPr>
              <a:t>different speech sounds.</a:t>
            </a:r>
          </a:p>
          <a:p>
            <a:endParaRPr lang="en-GB" sz="4000">
              <a:latin typeface="NTPreCursivefk" panose="03000400000000000000" pitchFamily="66" charset="0"/>
            </a:endParaRPr>
          </a:p>
        </p:txBody>
      </p:sp>
      <p:pic>
        <p:nvPicPr>
          <p:cNvPr id="6" name="Picture 5"/>
          <p:cNvPicPr>
            <a:picLocks noChangeAspect="1"/>
          </p:cNvPicPr>
          <p:nvPr/>
        </p:nvPicPr>
        <p:blipFill>
          <a:blip r:embed="rId2"/>
          <a:stretch>
            <a:fillRect/>
          </a:stretch>
        </p:blipFill>
        <p:spPr>
          <a:xfrm>
            <a:off x="6079524" y="2737364"/>
            <a:ext cx="5238948" cy="3673959"/>
          </a:xfrm>
          <a:prstGeom prst="rect">
            <a:avLst/>
          </a:prstGeom>
        </p:spPr>
      </p:pic>
    </p:spTree>
    <p:extLst>
      <p:ext uri="{BB962C8B-B14F-4D97-AF65-F5344CB8AC3E}">
        <p14:creationId xmlns:p14="http://schemas.microsoft.com/office/powerpoint/2010/main" val="1197963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5948" y="712252"/>
            <a:ext cx="7772400" cy="1143000"/>
          </a:xfrm>
        </p:spPr>
        <p:txBody>
          <a:bodyPr/>
          <a:lstStyle/>
          <a:p>
            <a:r>
              <a:rPr lang="en-GB" sz="40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A phoneme.</a:t>
            </a:r>
            <a:endParaRPr lang="en-GB" altLang="en-US" sz="4000">
              <a:latin typeface="Letterjoin-Air Plus 6" pitchFamily="50" charset="0"/>
              <a:cs typeface="Tahoma" panose="020B0604030504040204" pitchFamily="34" charset="0"/>
            </a:endParaRPr>
          </a:p>
        </p:txBody>
      </p:sp>
      <p:sp>
        <p:nvSpPr>
          <p:cNvPr id="15363" name="Rectangle 3"/>
          <p:cNvSpPr>
            <a:spLocks noGrp="1" noChangeArrowheads="1"/>
          </p:cNvSpPr>
          <p:nvPr>
            <p:ph type="body" sz="half" idx="1"/>
          </p:nvPr>
        </p:nvSpPr>
        <p:spPr>
          <a:xfrm>
            <a:off x="1029688" y="2441844"/>
            <a:ext cx="3810000" cy="4114800"/>
          </a:xfrm>
        </p:spPr>
        <p:txBody>
          <a:bodyPr/>
          <a:lstStyle/>
          <a:p>
            <a:pPr eaLnBrk="1" hangingPunct="1">
              <a:buFontTx/>
              <a:buNone/>
            </a:pPr>
            <a:r>
              <a:rPr lang="en-GB" altLang="en-US" sz="2800">
                <a:latin typeface="Comic Sans MS" panose="030F0702030302020204" pitchFamily="66" charset="0"/>
              </a:rPr>
              <a:t>	</a:t>
            </a:r>
            <a:endParaRPr lang="en-GB" altLang="en-US">
              <a:solidFill>
                <a:srgbClr val="FFFFFF"/>
              </a:solidFill>
              <a:latin typeface="Letterjoin-Air Plus 6" pitchFamily="50" charset="0"/>
            </a:endParaRPr>
          </a:p>
          <a:p>
            <a:pPr eaLnBrk="1" hangingPunct="1">
              <a:buFontTx/>
              <a:buNone/>
            </a:pPr>
            <a:r>
              <a:rPr lang="en-GB" altLang="en-US" sz="3200">
                <a:solidFill>
                  <a:srgbClr val="FFFFFF"/>
                </a:solidFill>
                <a:latin typeface="NTPreCursivefk" panose="03000400000000000000" pitchFamily="66" charset="0"/>
              </a:rPr>
              <a:t>  </a:t>
            </a:r>
            <a:r>
              <a:rPr lang="en-GB" altLang="en-US" sz="3200">
                <a:latin typeface="NTPreCursivefk" panose="03000400000000000000" pitchFamily="66" charset="0"/>
              </a:rPr>
              <a:t>This is the smallest unit of sound in a word.</a:t>
            </a:r>
          </a:p>
        </p:txBody>
      </p:sp>
      <p:pic>
        <p:nvPicPr>
          <p:cNvPr id="15364" name="Picture 7" descr="ear-closeup">
            <a:hlinkClick r:id="rId2"/>
          </p:cNvPr>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5275457" y="2670444"/>
            <a:ext cx="1223962" cy="1828800"/>
          </a:xfrm>
        </p:spPr>
      </p:pic>
      <p:sp>
        <p:nvSpPr>
          <p:cNvPr id="15365" name="Text Box 8"/>
          <p:cNvSpPr txBox="1">
            <a:spLocks noChangeArrowheads="1"/>
          </p:cNvSpPr>
          <p:nvPr/>
        </p:nvSpPr>
        <p:spPr bwMode="auto">
          <a:xfrm>
            <a:off x="2934688" y="4694774"/>
            <a:ext cx="59055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6000">
                <a:solidFill>
                  <a:srgbClr val="FF0000"/>
                </a:solidFill>
                <a:latin typeface="NTPreCursivefk" panose="03000400000000000000" pitchFamily="66" charset="0"/>
              </a:rPr>
              <a:t>How many phonemes can you hear in </a:t>
            </a:r>
            <a:r>
              <a:rPr lang="en-GB" altLang="en-US" sz="6000">
                <a:latin typeface="NTPreCursivefk" panose="03000400000000000000" pitchFamily="66" charset="0"/>
                <a:cs typeface="Arial" panose="020B0604020202020204" pitchFamily="34" charset="0"/>
              </a:rPr>
              <a:t>cat</a:t>
            </a:r>
            <a:r>
              <a:rPr lang="en-GB" altLang="en-US" sz="6000">
                <a:solidFill>
                  <a:srgbClr val="FF0000"/>
                </a:solidFill>
                <a:latin typeface="NTPreCursivefk" panose="03000400000000000000" pitchFamily="66" charset="0"/>
                <a:cs typeface="Arial" panose="020B0604020202020204" pitchFamily="34" charset="0"/>
              </a:rPr>
              <a:t>?</a:t>
            </a:r>
          </a:p>
        </p:txBody>
      </p:sp>
    </p:spTree>
    <p:extLst>
      <p:ext uri="{BB962C8B-B14F-4D97-AF65-F5344CB8AC3E}">
        <p14:creationId xmlns:p14="http://schemas.microsoft.com/office/powerpoint/2010/main" val="4231563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sz="half" idx="1"/>
          </p:nvPr>
        </p:nvSpPr>
        <p:spPr>
          <a:xfrm>
            <a:off x="2351088" y="842963"/>
            <a:ext cx="5624512" cy="2667000"/>
          </a:xfrm>
        </p:spPr>
        <p:txBody>
          <a:bodyPr/>
          <a:lstStyle/>
          <a:p>
            <a:pPr algn="ctr">
              <a:buNone/>
            </a:pPr>
            <a:r>
              <a:rPr lang="en-GB" sz="4000">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A grapheme.</a:t>
            </a:r>
            <a:endParaRPr lang="en-GB" altLang="en-US" sz="4000">
              <a:solidFill>
                <a:schemeClr val="accent2"/>
              </a:solidFill>
              <a:latin typeface="Letterjoin-Air Plus 6" pitchFamily="50" charset="0"/>
            </a:endParaRPr>
          </a:p>
          <a:p>
            <a:pPr eaLnBrk="1" hangingPunct="1">
              <a:buFontTx/>
              <a:buNone/>
            </a:pPr>
            <a:r>
              <a:rPr lang="en-GB" altLang="en-US" sz="2800">
                <a:latin typeface="Letterjoin-Air Plus 6" pitchFamily="50" charset="0"/>
              </a:rPr>
              <a:t>  </a:t>
            </a:r>
          </a:p>
        </p:txBody>
      </p:sp>
      <p:pic>
        <p:nvPicPr>
          <p:cNvPr id="16387" name="Picture 7">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36744" y="2964309"/>
            <a:ext cx="1779805" cy="1091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3"/>
          <p:cNvSpPr>
            <a:spLocks noChangeArrowheads="1"/>
          </p:cNvSpPr>
          <p:nvPr/>
        </p:nvSpPr>
        <p:spPr bwMode="auto">
          <a:xfrm>
            <a:off x="796153" y="2677503"/>
            <a:ext cx="6877393" cy="3477875"/>
          </a:xfrm>
          <a:prstGeom prst="rect">
            <a:avLst/>
          </a:prstGeom>
          <a:noFill/>
          <a:ln>
            <a:noFill/>
          </a:ln>
        </p:spPr>
        <p:txBody>
          <a:bodyPr wrap="square">
            <a:spAutoFit/>
          </a:bodyPr>
          <a:lstStyle/>
          <a:p>
            <a:pPr>
              <a:spcBef>
                <a:spcPct val="50000"/>
              </a:spcBef>
              <a:defRPr/>
            </a:pPr>
            <a:r>
              <a:rPr lang="en-GB" altLang="en-US" sz="4000">
                <a:latin typeface="NTPreCursivefk" panose="03000400000000000000" pitchFamily="66" charset="0"/>
              </a:rPr>
              <a:t>This is the letter or groups of letters that represent the phoneme.</a:t>
            </a:r>
          </a:p>
          <a:p>
            <a:pPr eaLnBrk="1" hangingPunct="1">
              <a:spcBef>
                <a:spcPct val="50000"/>
              </a:spcBef>
              <a:defRPr/>
            </a:pPr>
            <a:r>
              <a:rPr lang="en-GB" sz="4000">
                <a:latin typeface="NTPreCursivefk" panose="03000400000000000000" pitchFamily="66" charset="0"/>
              </a:rPr>
              <a:t>Children need to practise recognising the grapheme and saying the phoneme that it represents.</a:t>
            </a:r>
          </a:p>
        </p:txBody>
      </p:sp>
    </p:spTree>
    <p:extLst>
      <p:ext uri="{BB962C8B-B14F-4D97-AF65-F5344CB8AC3E}">
        <p14:creationId xmlns:p14="http://schemas.microsoft.com/office/powerpoint/2010/main" val="1345603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1120915"/>
            <a:ext cx="8761413" cy="728480"/>
          </a:xfrm>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More about graphemes.</a:t>
            </a:r>
            <a:br>
              <a:rPr lang="en-GB" altLang="en-US">
                <a:solidFill>
                  <a:schemeClr val="accent2"/>
                </a:solidFill>
                <a:latin typeface="Letterjoin-Air Plus 6" pitchFamily="50" charset="0"/>
              </a:rPr>
            </a:br>
            <a:endParaRPr lang="en-GB"/>
          </a:p>
        </p:txBody>
      </p:sp>
      <p:sp>
        <p:nvSpPr>
          <p:cNvPr id="3" name="Text Placeholder 2"/>
          <p:cNvSpPr>
            <a:spLocks noGrp="1"/>
          </p:cNvSpPr>
          <p:nvPr>
            <p:ph type="body" idx="1"/>
          </p:nvPr>
        </p:nvSpPr>
        <p:spPr>
          <a:xfrm>
            <a:off x="697754" y="2610999"/>
            <a:ext cx="3129168" cy="576262"/>
          </a:xfrm>
        </p:spPr>
        <p:txBody>
          <a:bodyPr/>
          <a:lstStyle/>
          <a:p>
            <a:r>
              <a:rPr lang="en-GB" sz="4000" u="sng">
                <a:latin typeface="NTPreCursivefk" panose="03000400000000000000" pitchFamily="66" charset="0"/>
              </a:rPr>
              <a:t>Diagraph.</a:t>
            </a:r>
          </a:p>
        </p:txBody>
      </p:sp>
      <p:sp>
        <p:nvSpPr>
          <p:cNvPr id="4" name="Text Placeholder 3"/>
          <p:cNvSpPr>
            <a:spLocks noGrp="1"/>
          </p:cNvSpPr>
          <p:nvPr>
            <p:ph type="body" sz="half" idx="15"/>
          </p:nvPr>
        </p:nvSpPr>
        <p:spPr>
          <a:xfrm>
            <a:off x="611257" y="3187261"/>
            <a:ext cx="3129168" cy="2839796"/>
          </a:xfrm>
        </p:spPr>
        <p:txBody>
          <a:bodyPr>
            <a:normAutofit/>
          </a:bodyPr>
          <a:lstStyle/>
          <a:p>
            <a:r>
              <a:rPr lang="en-GB" sz="3200">
                <a:latin typeface="NTPreCursivefk" panose="03000400000000000000" pitchFamily="66" charset="0"/>
              </a:rPr>
              <a:t>Two letters that make one sound. </a:t>
            </a:r>
          </a:p>
          <a:p>
            <a:r>
              <a:rPr lang="en-GB" sz="3200">
                <a:latin typeface="NTPreCursivefk" panose="03000400000000000000" pitchFamily="66" charset="0"/>
              </a:rPr>
              <a:t>For example:  </a:t>
            </a:r>
          </a:p>
          <a:p>
            <a:r>
              <a:rPr lang="en-GB" sz="3200">
                <a:solidFill>
                  <a:schemeClr val="tx1"/>
                </a:solidFill>
                <a:latin typeface="NTPreCursivefk" panose="03000400000000000000" pitchFamily="66" charset="0"/>
              </a:rPr>
              <a:t>fi</a:t>
            </a:r>
            <a:r>
              <a:rPr lang="en-GB" sz="3200">
                <a:solidFill>
                  <a:srgbClr val="FF0000"/>
                </a:solidFill>
                <a:latin typeface="NTPreCursivefk" panose="03000400000000000000" pitchFamily="66" charset="0"/>
              </a:rPr>
              <a:t>sh</a:t>
            </a:r>
            <a:r>
              <a:rPr lang="en-GB" sz="3200">
                <a:latin typeface="NTPreCursivefk" panose="03000400000000000000" pitchFamily="66" charset="0"/>
              </a:rPr>
              <a:t>, </a:t>
            </a:r>
            <a:r>
              <a:rPr lang="en-GB" sz="3200">
                <a:solidFill>
                  <a:srgbClr val="FF0000"/>
                </a:solidFill>
                <a:latin typeface="NTPreCursivefk" panose="03000400000000000000" pitchFamily="66" charset="0"/>
              </a:rPr>
              <a:t>sh</a:t>
            </a:r>
            <a:r>
              <a:rPr lang="en-GB" sz="3200">
                <a:solidFill>
                  <a:schemeClr val="tx1"/>
                </a:solidFill>
                <a:latin typeface="NTPreCursivefk" panose="03000400000000000000" pitchFamily="66" charset="0"/>
              </a:rPr>
              <a:t>op</a:t>
            </a:r>
            <a:r>
              <a:rPr lang="en-GB" sz="3200">
                <a:latin typeface="NTPreCursivefk" panose="03000400000000000000" pitchFamily="66" charset="0"/>
              </a:rPr>
              <a:t>, </a:t>
            </a:r>
            <a:r>
              <a:rPr lang="en-GB" sz="3200">
                <a:solidFill>
                  <a:schemeClr val="tx1"/>
                </a:solidFill>
                <a:latin typeface="NTPreCursivefk" panose="03000400000000000000" pitchFamily="66" charset="0"/>
              </a:rPr>
              <a:t>r</a:t>
            </a:r>
            <a:r>
              <a:rPr lang="en-GB" sz="3200">
                <a:solidFill>
                  <a:srgbClr val="FF0000"/>
                </a:solidFill>
                <a:latin typeface="NTPreCursivefk" panose="03000400000000000000" pitchFamily="66" charset="0"/>
              </a:rPr>
              <a:t>ai</a:t>
            </a:r>
            <a:r>
              <a:rPr lang="en-GB" sz="3200">
                <a:solidFill>
                  <a:schemeClr val="tx1"/>
                </a:solidFill>
                <a:latin typeface="NTPreCursivefk" panose="03000400000000000000" pitchFamily="66" charset="0"/>
              </a:rPr>
              <a:t>n, wind</a:t>
            </a:r>
            <a:r>
              <a:rPr lang="en-GB" sz="3200">
                <a:solidFill>
                  <a:srgbClr val="FF0000"/>
                </a:solidFill>
                <a:latin typeface="NTPreCursivefk" panose="03000400000000000000" pitchFamily="66" charset="0"/>
              </a:rPr>
              <a:t>ow</a:t>
            </a:r>
            <a:r>
              <a:rPr lang="en-GB" sz="3200">
                <a:latin typeface="NTPreCursivefk" panose="03000400000000000000" pitchFamily="66" charset="0"/>
              </a:rPr>
              <a:t>.</a:t>
            </a:r>
          </a:p>
          <a:p>
            <a:endParaRPr lang="en-GB" sz="4000">
              <a:latin typeface="NTPreCursivefk" panose="03000400000000000000" pitchFamily="66" charset="0"/>
            </a:endParaRPr>
          </a:p>
        </p:txBody>
      </p:sp>
      <p:sp>
        <p:nvSpPr>
          <p:cNvPr id="5" name="Text Placeholder 4"/>
          <p:cNvSpPr>
            <a:spLocks noGrp="1"/>
          </p:cNvSpPr>
          <p:nvPr>
            <p:ph type="body" sz="quarter" idx="3"/>
          </p:nvPr>
        </p:nvSpPr>
        <p:spPr>
          <a:xfrm>
            <a:off x="4609230" y="2603498"/>
            <a:ext cx="3145380" cy="576262"/>
          </a:xfrm>
        </p:spPr>
        <p:txBody>
          <a:bodyPr/>
          <a:lstStyle/>
          <a:p>
            <a:r>
              <a:rPr lang="en-GB" sz="4000" u="sng" dirty="0" err="1">
                <a:latin typeface="NTPreCursivefk" panose="03000400000000000000" pitchFamily="66" charset="0"/>
              </a:rPr>
              <a:t>Trigraph</a:t>
            </a:r>
            <a:r>
              <a:rPr lang="en-GB" sz="4000" u="sng" dirty="0">
                <a:latin typeface="NTPreCursivefk" panose="03000400000000000000" pitchFamily="66" charset="0"/>
              </a:rPr>
              <a:t>.</a:t>
            </a:r>
          </a:p>
        </p:txBody>
      </p:sp>
      <p:sp>
        <p:nvSpPr>
          <p:cNvPr id="6" name="Text Placeholder 5"/>
          <p:cNvSpPr>
            <a:spLocks noGrp="1"/>
          </p:cNvSpPr>
          <p:nvPr>
            <p:ph type="body" sz="half" idx="16"/>
          </p:nvPr>
        </p:nvSpPr>
        <p:spPr>
          <a:xfrm>
            <a:off x="4601528" y="3179760"/>
            <a:ext cx="3373979" cy="2839795"/>
          </a:xfrm>
        </p:spPr>
        <p:txBody>
          <a:bodyPr>
            <a:noAutofit/>
          </a:bodyPr>
          <a:lstStyle/>
          <a:p>
            <a:r>
              <a:rPr lang="en-GB" sz="3200" dirty="0">
                <a:latin typeface="NTPreCursivefk" panose="03000400000000000000" pitchFamily="66" charset="0"/>
              </a:rPr>
              <a:t>Three letters that make one sound.</a:t>
            </a:r>
          </a:p>
          <a:p>
            <a:r>
              <a:rPr lang="en-GB" sz="3200" dirty="0">
                <a:latin typeface="NTPreCursivefk" panose="03000400000000000000" pitchFamily="66" charset="0"/>
              </a:rPr>
              <a:t>For example: </a:t>
            </a:r>
          </a:p>
          <a:p>
            <a:r>
              <a:rPr lang="en-GB" sz="3200" dirty="0">
                <a:solidFill>
                  <a:schemeClr val="tx1"/>
                </a:solidFill>
                <a:latin typeface="NTPreCursivefk" panose="03000400000000000000" pitchFamily="66" charset="0"/>
              </a:rPr>
              <a:t>h</a:t>
            </a:r>
            <a:r>
              <a:rPr lang="en-GB" sz="3200" dirty="0">
                <a:solidFill>
                  <a:srgbClr val="FF0000"/>
                </a:solidFill>
                <a:latin typeface="NTPreCursivefk" panose="03000400000000000000" pitchFamily="66" charset="0"/>
              </a:rPr>
              <a:t>igh   </a:t>
            </a:r>
            <a:r>
              <a:rPr lang="en-GB" sz="3200" dirty="0">
                <a:solidFill>
                  <a:schemeClr val="tx1"/>
                </a:solidFill>
                <a:latin typeface="NTPreCursivefk" panose="03000400000000000000" pitchFamily="66" charset="0"/>
              </a:rPr>
              <a:t>ca</a:t>
            </a:r>
            <a:r>
              <a:rPr lang="en-GB" sz="3200" dirty="0">
                <a:solidFill>
                  <a:srgbClr val="FF0000"/>
                </a:solidFill>
                <a:latin typeface="NTPreCursivefk" panose="03000400000000000000" pitchFamily="66" charset="0"/>
              </a:rPr>
              <a:t>tch   </a:t>
            </a:r>
            <a:r>
              <a:rPr lang="en-GB" sz="3200" dirty="0">
                <a:solidFill>
                  <a:schemeClr val="tx1"/>
                </a:solidFill>
                <a:latin typeface="NTPreCursivefk" panose="03000400000000000000" pitchFamily="66" charset="0"/>
              </a:rPr>
              <a:t>bri</a:t>
            </a:r>
            <a:r>
              <a:rPr lang="en-GB" sz="3200" dirty="0">
                <a:solidFill>
                  <a:srgbClr val="FF0000"/>
                </a:solidFill>
                <a:latin typeface="NTPreCursivefk" panose="03000400000000000000" pitchFamily="66" charset="0"/>
              </a:rPr>
              <a:t>dge</a:t>
            </a:r>
            <a:endParaRPr lang="en-GB" sz="3200" dirty="0">
              <a:latin typeface="NTPreCursivefk" panose="03000400000000000000" pitchFamily="66" charset="0"/>
            </a:endParaRPr>
          </a:p>
          <a:p>
            <a:endParaRPr lang="en-GB" sz="3200" dirty="0">
              <a:latin typeface="NTPreCursivefk" panose="03000400000000000000" pitchFamily="66" charset="0"/>
            </a:endParaRPr>
          </a:p>
        </p:txBody>
      </p:sp>
      <p:sp>
        <p:nvSpPr>
          <p:cNvPr id="7" name="Text Placeholder 6"/>
          <p:cNvSpPr>
            <a:spLocks noGrp="1"/>
          </p:cNvSpPr>
          <p:nvPr>
            <p:ph type="body" sz="quarter" idx="13"/>
          </p:nvPr>
        </p:nvSpPr>
        <p:spPr>
          <a:xfrm>
            <a:off x="8033506" y="2523986"/>
            <a:ext cx="3765721" cy="576261"/>
          </a:xfrm>
        </p:spPr>
        <p:txBody>
          <a:bodyPr/>
          <a:lstStyle/>
          <a:p>
            <a:r>
              <a:rPr lang="en-GB" sz="4000" u="sng" dirty="0">
                <a:latin typeface="NTPreCursivefk" panose="03000400000000000000" pitchFamily="66" charset="0"/>
              </a:rPr>
              <a:t>Adjacent consonants.</a:t>
            </a:r>
          </a:p>
        </p:txBody>
      </p:sp>
      <p:sp>
        <p:nvSpPr>
          <p:cNvPr id="8" name="Text Placeholder 7"/>
          <p:cNvSpPr>
            <a:spLocks noGrp="1"/>
          </p:cNvSpPr>
          <p:nvPr>
            <p:ph type="body" sz="half" idx="17"/>
          </p:nvPr>
        </p:nvSpPr>
        <p:spPr>
          <a:xfrm>
            <a:off x="8196404" y="3091084"/>
            <a:ext cx="3161029" cy="2839794"/>
          </a:xfrm>
        </p:spPr>
        <p:txBody>
          <a:bodyPr>
            <a:noAutofit/>
          </a:bodyPr>
          <a:lstStyle/>
          <a:p>
            <a:r>
              <a:rPr lang="en-GB" sz="3200" dirty="0">
                <a:latin typeface="NTPreCursivefk" panose="03000400000000000000" pitchFamily="66" charset="0"/>
              </a:rPr>
              <a:t>Two or more consonants that are next to each other in a word.</a:t>
            </a:r>
          </a:p>
          <a:p>
            <a:r>
              <a:rPr lang="en-GB" sz="3200" dirty="0">
                <a:latin typeface="NTPreCursivefk" panose="03000400000000000000" pitchFamily="66" charset="0"/>
              </a:rPr>
              <a:t>For example:</a:t>
            </a:r>
          </a:p>
          <a:p>
            <a:r>
              <a:rPr lang="en-GB" sz="3200" dirty="0">
                <a:latin typeface="NTPreCursivefk" panose="03000400000000000000" pitchFamily="66" charset="0"/>
              </a:rPr>
              <a:t> </a:t>
            </a:r>
            <a:r>
              <a:rPr lang="en-GB" sz="3200" dirty="0">
                <a:solidFill>
                  <a:srgbClr val="FF0000"/>
                </a:solidFill>
                <a:latin typeface="NTPreCursivefk" panose="03000400000000000000" pitchFamily="66" charset="0"/>
              </a:rPr>
              <a:t>fl</a:t>
            </a:r>
            <a:r>
              <a:rPr lang="en-GB" sz="3200" dirty="0">
                <a:solidFill>
                  <a:schemeClr val="tx1"/>
                </a:solidFill>
                <a:latin typeface="NTPreCursivefk" panose="03000400000000000000" pitchFamily="66" charset="0"/>
              </a:rPr>
              <a:t>ap, </a:t>
            </a:r>
            <a:r>
              <a:rPr lang="en-GB" sz="3200" dirty="0">
                <a:solidFill>
                  <a:srgbClr val="FF0000"/>
                </a:solidFill>
                <a:latin typeface="NTPreCursivefk" panose="03000400000000000000" pitchFamily="66" charset="0"/>
              </a:rPr>
              <a:t>str</a:t>
            </a:r>
            <a:r>
              <a:rPr lang="en-GB" sz="3200" dirty="0">
                <a:solidFill>
                  <a:schemeClr val="tx1"/>
                </a:solidFill>
                <a:latin typeface="NTPreCursivefk" panose="03000400000000000000" pitchFamily="66" charset="0"/>
              </a:rPr>
              <a:t>ip, </a:t>
            </a:r>
            <a:r>
              <a:rPr lang="en-GB" sz="3200" dirty="0">
                <a:solidFill>
                  <a:srgbClr val="FF0000"/>
                </a:solidFill>
                <a:latin typeface="NTPreCursivefk" panose="03000400000000000000" pitchFamily="66" charset="0"/>
              </a:rPr>
              <a:t>bl</a:t>
            </a:r>
            <a:r>
              <a:rPr lang="en-GB" sz="3200" dirty="0">
                <a:solidFill>
                  <a:schemeClr val="tx1"/>
                </a:solidFill>
                <a:latin typeface="NTPreCursivefk" panose="03000400000000000000" pitchFamily="66" charset="0"/>
              </a:rPr>
              <a:t>a</a:t>
            </a:r>
            <a:r>
              <a:rPr lang="en-GB" sz="3200" dirty="0">
                <a:solidFill>
                  <a:srgbClr val="F32025"/>
                </a:solidFill>
                <a:latin typeface="NTPreCursivefk" panose="03000400000000000000" pitchFamily="66" charset="0"/>
              </a:rPr>
              <a:t>nk</a:t>
            </a:r>
          </a:p>
          <a:p>
            <a:endParaRPr lang="en-GB" sz="3200" dirty="0"/>
          </a:p>
        </p:txBody>
      </p:sp>
    </p:spTree>
    <p:extLst>
      <p:ext uri="{BB962C8B-B14F-4D97-AF65-F5344CB8AC3E}">
        <p14:creationId xmlns:p14="http://schemas.microsoft.com/office/powerpoint/2010/main" val="4249355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Here is where it get’s tricky!</a:t>
            </a:r>
            <a:endParaRPr lang="en-GB"/>
          </a:p>
        </p:txBody>
      </p:sp>
      <p:sp>
        <p:nvSpPr>
          <p:cNvPr id="3" name="Content Placeholder 2"/>
          <p:cNvSpPr>
            <a:spLocks noGrp="1"/>
          </p:cNvSpPr>
          <p:nvPr>
            <p:ph sz="half" idx="1"/>
          </p:nvPr>
        </p:nvSpPr>
        <p:spPr>
          <a:xfrm>
            <a:off x="1151368" y="2603500"/>
            <a:ext cx="4804589" cy="3416301"/>
          </a:xfrm>
        </p:spPr>
        <p:txBody>
          <a:bodyPr>
            <a:normAutofit fontScale="77500" lnSpcReduction="20000"/>
          </a:bodyPr>
          <a:lstStyle/>
          <a:p>
            <a:pPr marL="0" indent="0">
              <a:buNone/>
            </a:pPr>
            <a:r>
              <a:rPr lang="en-GB" sz="3200" u="sng">
                <a:solidFill>
                  <a:schemeClr val="accent1"/>
                </a:solidFill>
                <a:latin typeface="NTPreCursivefk" panose="03000400000000000000" pitchFamily="66" charset="0"/>
              </a:rPr>
              <a:t>A grapheme can be pronounced in a different way.</a:t>
            </a:r>
          </a:p>
          <a:p>
            <a:pPr marL="0" indent="0">
              <a:buNone/>
            </a:pPr>
            <a:r>
              <a:rPr lang="en-GB" sz="3200" err="1">
                <a:solidFill>
                  <a:srgbClr val="FF0000"/>
                </a:solidFill>
                <a:latin typeface="NTPreCursivefk" panose="03000400000000000000" pitchFamily="66" charset="0"/>
              </a:rPr>
              <a:t>i</a:t>
            </a:r>
            <a:r>
              <a:rPr lang="en-GB" sz="3200">
                <a:solidFill>
                  <a:schemeClr val="tx1"/>
                </a:solidFill>
                <a:latin typeface="NTPreCursivefk" panose="03000400000000000000" pitchFamily="66" charset="0"/>
              </a:rPr>
              <a:t> f</a:t>
            </a:r>
            <a:r>
              <a:rPr lang="en-GB" sz="3200">
                <a:solidFill>
                  <a:srgbClr val="FF0000"/>
                </a:solidFill>
                <a:latin typeface="NTPreCursivefk" panose="03000400000000000000" pitchFamily="66" charset="0"/>
              </a:rPr>
              <a:t>i</a:t>
            </a:r>
            <a:r>
              <a:rPr lang="en-GB" sz="3200">
                <a:solidFill>
                  <a:schemeClr val="tx1"/>
                </a:solidFill>
                <a:latin typeface="NTPreCursivefk" panose="03000400000000000000" pitchFamily="66" charset="0"/>
              </a:rPr>
              <a:t>n, f</a:t>
            </a:r>
            <a:r>
              <a:rPr lang="en-GB" sz="3200">
                <a:solidFill>
                  <a:srgbClr val="FF0000"/>
                </a:solidFill>
                <a:latin typeface="NTPreCursivefk" panose="03000400000000000000" pitchFamily="66" charset="0"/>
              </a:rPr>
              <a:t>i</a:t>
            </a:r>
            <a:r>
              <a:rPr lang="en-GB" sz="3200">
                <a:solidFill>
                  <a:schemeClr val="tx1"/>
                </a:solidFill>
                <a:latin typeface="NTPreCursivefk" panose="03000400000000000000" pitchFamily="66" charset="0"/>
              </a:rPr>
              <a:t>nd 		            </a:t>
            </a:r>
            <a:r>
              <a:rPr lang="en-GB" sz="3200">
                <a:solidFill>
                  <a:srgbClr val="FF0000"/>
                </a:solidFill>
                <a:latin typeface="NTPreCursivefk" panose="03000400000000000000" pitchFamily="66" charset="0"/>
              </a:rPr>
              <a:t>ow</a:t>
            </a:r>
            <a:r>
              <a:rPr lang="en-GB" sz="3200">
                <a:solidFill>
                  <a:schemeClr val="tx1"/>
                </a:solidFill>
                <a:latin typeface="NTPreCursivefk" panose="03000400000000000000" pitchFamily="66" charset="0"/>
              </a:rPr>
              <a:t> c</a:t>
            </a:r>
            <a:r>
              <a:rPr lang="en-GB" sz="3200">
                <a:solidFill>
                  <a:srgbClr val="FF0000"/>
                </a:solidFill>
                <a:latin typeface="NTPreCursivefk" panose="03000400000000000000" pitchFamily="66" charset="0"/>
              </a:rPr>
              <a:t>ow</a:t>
            </a:r>
            <a:r>
              <a:rPr lang="en-GB" sz="3200">
                <a:solidFill>
                  <a:schemeClr val="tx1"/>
                </a:solidFill>
                <a:latin typeface="NTPreCursivefk" panose="03000400000000000000" pitchFamily="66" charset="0"/>
              </a:rPr>
              <a:t>, bl</a:t>
            </a:r>
            <a:r>
              <a:rPr lang="en-GB" sz="3200">
                <a:solidFill>
                  <a:srgbClr val="FF0000"/>
                </a:solidFill>
                <a:latin typeface="NTPreCursivefk" panose="03000400000000000000" pitchFamily="66" charset="0"/>
              </a:rPr>
              <a:t>ow</a:t>
            </a:r>
          </a:p>
          <a:p>
            <a:pPr marL="0" indent="0">
              <a:buNone/>
            </a:pPr>
            <a:r>
              <a:rPr lang="en-GB" sz="3200">
                <a:solidFill>
                  <a:srgbClr val="FF0000"/>
                </a:solidFill>
                <a:latin typeface="NTPreCursivefk" panose="03000400000000000000" pitchFamily="66" charset="0"/>
              </a:rPr>
              <a:t>o</a:t>
            </a:r>
            <a:r>
              <a:rPr lang="en-GB" sz="3200">
                <a:solidFill>
                  <a:schemeClr val="tx1"/>
                </a:solidFill>
                <a:latin typeface="NTPreCursivefk" panose="03000400000000000000" pitchFamily="66" charset="0"/>
              </a:rPr>
              <a:t> h</a:t>
            </a:r>
            <a:r>
              <a:rPr lang="en-GB" sz="3200">
                <a:solidFill>
                  <a:srgbClr val="FF0000"/>
                </a:solidFill>
                <a:latin typeface="NTPreCursivefk" panose="03000400000000000000" pitchFamily="66" charset="0"/>
              </a:rPr>
              <a:t>o</a:t>
            </a:r>
            <a:r>
              <a:rPr lang="en-GB" sz="3200">
                <a:solidFill>
                  <a:schemeClr val="tx1"/>
                </a:solidFill>
                <a:latin typeface="NTPreCursivefk" panose="03000400000000000000" pitchFamily="66" charset="0"/>
              </a:rPr>
              <a:t>t, c</a:t>
            </a:r>
            <a:r>
              <a:rPr lang="en-GB" sz="3200">
                <a:solidFill>
                  <a:srgbClr val="FF0000"/>
                </a:solidFill>
                <a:latin typeface="NTPreCursivefk" panose="03000400000000000000" pitchFamily="66" charset="0"/>
              </a:rPr>
              <a:t>o</a:t>
            </a:r>
            <a:r>
              <a:rPr lang="en-GB" sz="3200">
                <a:solidFill>
                  <a:schemeClr val="tx1"/>
                </a:solidFill>
                <a:latin typeface="NTPreCursivefk" panose="03000400000000000000" pitchFamily="66" charset="0"/>
              </a:rPr>
              <a:t>ld 		            </a:t>
            </a:r>
            <a:r>
              <a:rPr lang="en-GB" sz="3200" err="1">
                <a:solidFill>
                  <a:srgbClr val="FF0000"/>
                </a:solidFill>
                <a:latin typeface="NTPreCursivefk" panose="03000400000000000000" pitchFamily="66" charset="0"/>
              </a:rPr>
              <a:t>ie</a:t>
            </a:r>
            <a:r>
              <a:rPr lang="en-GB" sz="3200">
                <a:solidFill>
                  <a:schemeClr val="tx1"/>
                </a:solidFill>
                <a:latin typeface="NTPreCursivefk" panose="03000400000000000000" pitchFamily="66" charset="0"/>
              </a:rPr>
              <a:t> t</a:t>
            </a:r>
            <a:r>
              <a:rPr lang="en-GB" sz="3200">
                <a:solidFill>
                  <a:srgbClr val="FF0000"/>
                </a:solidFill>
                <a:latin typeface="NTPreCursivefk" panose="03000400000000000000" pitchFamily="66" charset="0"/>
              </a:rPr>
              <a:t>ie</a:t>
            </a:r>
            <a:r>
              <a:rPr lang="en-GB" sz="3200">
                <a:solidFill>
                  <a:schemeClr val="tx1"/>
                </a:solidFill>
                <a:latin typeface="NTPreCursivefk" panose="03000400000000000000" pitchFamily="66" charset="0"/>
              </a:rPr>
              <a:t>, f</a:t>
            </a:r>
            <a:r>
              <a:rPr lang="en-GB" sz="3200">
                <a:solidFill>
                  <a:srgbClr val="FF0000"/>
                </a:solidFill>
                <a:latin typeface="NTPreCursivefk" panose="03000400000000000000" pitchFamily="66" charset="0"/>
              </a:rPr>
              <a:t>ie</a:t>
            </a:r>
            <a:r>
              <a:rPr lang="en-GB" sz="3200">
                <a:solidFill>
                  <a:schemeClr val="tx1"/>
                </a:solidFill>
                <a:latin typeface="NTPreCursivefk" panose="03000400000000000000" pitchFamily="66" charset="0"/>
              </a:rPr>
              <a:t>ld</a:t>
            </a:r>
          </a:p>
          <a:p>
            <a:pPr marL="0" indent="0">
              <a:buNone/>
            </a:pPr>
            <a:r>
              <a:rPr lang="en-GB" sz="3200">
                <a:solidFill>
                  <a:srgbClr val="FF0000"/>
                </a:solidFill>
                <a:latin typeface="NTPreCursivefk" panose="03000400000000000000" pitchFamily="66" charset="0"/>
              </a:rPr>
              <a:t>c</a:t>
            </a:r>
            <a:r>
              <a:rPr lang="en-GB" sz="3200">
                <a:solidFill>
                  <a:schemeClr val="tx1"/>
                </a:solidFill>
                <a:latin typeface="NTPreCursivefk" panose="03000400000000000000" pitchFamily="66" charset="0"/>
              </a:rPr>
              <a:t> </a:t>
            </a:r>
            <a:r>
              <a:rPr lang="en-GB" sz="3200">
                <a:solidFill>
                  <a:srgbClr val="FF0000"/>
                </a:solidFill>
                <a:latin typeface="NTPreCursivefk" panose="03000400000000000000" pitchFamily="66" charset="0"/>
              </a:rPr>
              <a:t>c</a:t>
            </a:r>
            <a:r>
              <a:rPr lang="en-GB" sz="3200">
                <a:solidFill>
                  <a:schemeClr val="tx1"/>
                </a:solidFill>
                <a:latin typeface="NTPreCursivefk" panose="03000400000000000000" pitchFamily="66" charset="0"/>
              </a:rPr>
              <a:t>at, </a:t>
            </a:r>
            <a:r>
              <a:rPr lang="en-GB" sz="3200">
                <a:solidFill>
                  <a:srgbClr val="FF0000"/>
                </a:solidFill>
                <a:latin typeface="NTPreCursivefk" panose="03000400000000000000" pitchFamily="66" charset="0"/>
              </a:rPr>
              <a:t>c</a:t>
            </a:r>
            <a:r>
              <a:rPr lang="en-GB" sz="3200">
                <a:solidFill>
                  <a:schemeClr val="tx1"/>
                </a:solidFill>
                <a:latin typeface="NTPreCursivefk" panose="03000400000000000000" pitchFamily="66" charset="0"/>
              </a:rPr>
              <a:t>ity 		            </a:t>
            </a:r>
            <a:r>
              <a:rPr lang="en-GB" sz="3200" err="1">
                <a:solidFill>
                  <a:srgbClr val="FF0000"/>
                </a:solidFill>
                <a:latin typeface="NTPreCursivefk" panose="03000400000000000000" pitchFamily="66" charset="0"/>
              </a:rPr>
              <a:t>ea</a:t>
            </a:r>
            <a:r>
              <a:rPr lang="en-GB" sz="3200">
                <a:solidFill>
                  <a:schemeClr val="tx1"/>
                </a:solidFill>
                <a:latin typeface="NTPreCursivefk" panose="03000400000000000000" pitchFamily="66" charset="0"/>
              </a:rPr>
              <a:t> </a:t>
            </a:r>
            <a:r>
              <a:rPr lang="en-GB" sz="3200">
                <a:solidFill>
                  <a:srgbClr val="FF0000"/>
                </a:solidFill>
                <a:latin typeface="NTPreCursivefk" panose="03000400000000000000" pitchFamily="66" charset="0"/>
              </a:rPr>
              <a:t>ea</a:t>
            </a:r>
            <a:r>
              <a:rPr lang="en-GB" sz="3200">
                <a:solidFill>
                  <a:schemeClr val="tx1"/>
                </a:solidFill>
                <a:latin typeface="NTPreCursivefk" panose="03000400000000000000" pitchFamily="66" charset="0"/>
              </a:rPr>
              <a:t>t, br</a:t>
            </a:r>
            <a:r>
              <a:rPr lang="en-GB" sz="3200">
                <a:solidFill>
                  <a:srgbClr val="FF0000"/>
                </a:solidFill>
                <a:latin typeface="NTPreCursivefk" panose="03000400000000000000" pitchFamily="66" charset="0"/>
              </a:rPr>
              <a:t>ea</a:t>
            </a:r>
            <a:r>
              <a:rPr lang="en-GB" sz="3200">
                <a:solidFill>
                  <a:schemeClr val="tx1"/>
                </a:solidFill>
                <a:latin typeface="NTPreCursivefk" panose="03000400000000000000" pitchFamily="66" charset="0"/>
              </a:rPr>
              <a:t>d</a:t>
            </a:r>
          </a:p>
          <a:p>
            <a:pPr marL="0" indent="0">
              <a:buNone/>
            </a:pPr>
            <a:r>
              <a:rPr lang="en-GB" sz="3200" b="1">
                <a:solidFill>
                  <a:srgbClr val="FF0000"/>
                </a:solidFill>
                <a:latin typeface="NTPreCursivefk" panose="03000400000000000000" pitchFamily="66" charset="0"/>
              </a:rPr>
              <a:t>u</a:t>
            </a:r>
            <a:r>
              <a:rPr lang="en-GB" sz="3200">
                <a:solidFill>
                  <a:schemeClr val="tx1"/>
                </a:solidFill>
                <a:latin typeface="NTPreCursivefk" panose="03000400000000000000" pitchFamily="66" charset="0"/>
              </a:rPr>
              <a:t> b</a:t>
            </a:r>
            <a:r>
              <a:rPr lang="en-GB" sz="3200">
                <a:solidFill>
                  <a:srgbClr val="FF0000"/>
                </a:solidFill>
                <a:latin typeface="NTPreCursivefk" panose="03000400000000000000" pitchFamily="66" charset="0"/>
              </a:rPr>
              <a:t>u</a:t>
            </a:r>
            <a:r>
              <a:rPr lang="en-GB" sz="3200">
                <a:solidFill>
                  <a:schemeClr val="tx1"/>
                </a:solidFill>
                <a:latin typeface="NTPreCursivefk" panose="03000400000000000000" pitchFamily="66" charset="0"/>
              </a:rPr>
              <a:t>t, p</a:t>
            </a:r>
            <a:r>
              <a:rPr lang="en-GB" sz="3200">
                <a:solidFill>
                  <a:srgbClr val="FF0000"/>
                </a:solidFill>
                <a:latin typeface="NTPreCursivefk" panose="03000400000000000000" pitchFamily="66" charset="0"/>
              </a:rPr>
              <a:t>u</a:t>
            </a:r>
            <a:r>
              <a:rPr lang="en-GB" sz="3200">
                <a:solidFill>
                  <a:schemeClr val="tx1"/>
                </a:solidFill>
                <a:latin typeface="NTPreCursivefk" panose="03000400000000000000" pitchFamily="66" charset="0"/>
              </a:rPr>
              <a:t>t 		            </a:t>
            </a:r>
            <a:r>
              <a:rPr lang="en-GB" sz="3200">
                <a:solidFill>
                  <a:srgbClr val="FF0000"/>
                </a:solidFill>
                <a:latin typeface="NTPreCursivefk" panose="03000400000000000000" pitchFamily="66" charset="0"/>
              </a:rPr>
              <a:t>a</a:t>
            </a:r>
            <a:r>
              <a:rPr lang="en-GB" sz="3200">
                <a:solidFill>
                  <a:schemeClr val="tx1"/>
                </a:solidFill>
                <a:latin typeface="NTPreCursivefk" panose="03000400000000000000" pitchFamily="66" charset="0"/>
              </a:rPr>
              <a:t> h</a:t>
            </a:r>
            <a:r>
              <a:rPr lang="en-GB" sz="3200">
                <a:solidFill>
                  <a:srgbClr val="FF0000"/>
                </a:solidFill>
                <a:latin typeface="NTPreCursivefk" panose="03000400000000000000" pitchFamily="66" charset="0"/>
              </a:rPr>
              <a:t>a</a:t>
            </a:r>
            <a:r>
              <a:rPr lang="en-GB" sz="3200">
                <a:solidFill>
                  <a:schemeClr val="tx1"/>
                </a:solidFill>
                <a:latin typeface="NTPreCursivefk" panose="03000400000000000000" pitchFamily="66" charset="0"/>
              </a:rPr>
              <a:t>t, wh</a:t>
            </a:r>
            <a:r>
              <a:rPr lang="en-GB" sz="3200">
                <a:solidFill>
                  <a:srgbClr val="FF0000"/>
                </a:solidFill>
                <a:latin typeface="NTPreCursivefk" panose="03000400000000000000" pitchFamily="66" charset="0"/>
              </a:rPr>
              <a:t>a</a:t>
            </a:r>
            <a:r>
              <a:rPr lang="en-GB" sz="3200">
                <a:solidFill>
                  <a:schemeClr val="tx1"/>
                </a:solidFill>
                <a:latin typeface="NTPreCursivefk" panose="03000400000000000000" pitchFamily="66" charset="0"/>
              </a:rPr>
              <a:t>t</a:t>
            </a:r>
          </a:p>
          <a:p>
            <a:pPr marL="0" indent="0">
              <a:buNone/>
            </a:pPr>
            <a:r>
              <a:rPr lang="en-GB" sz="3200" err="1">
                <a:solidFill>
                  <a:srgbClr val="FF0000"/>
                </a:solidFill>
                <a:latin typeface="NTPreCursivefk" panose="03000400000000000000" pitchFamily="66" charset="0"/>
              </a:rPr>
              <a:t>ch</a:t>
            </a:r>
            <a:r>
              <a:rPr lang="en-GB" sz="3200">
                <a:solidFill>
                  <a:schemeClr val="tx1"/>
                </a:solidFill>
                <a:latin typeface="NTPreCursivefk" panose="03000400000000000000" pitchFamily="66" charset="0"/>
              </a:rPr>
              <a:t> chin, s</a:t>
            </a:r>
            <a:r>
              <a:rPr lang="en-GB" sz="3200">
                <a:solidFill>
                  <a:srgbClr val="FF0000"/>
                </a:solidFill>
                <a:latin typeface="NTPreCursivefk" panose="03000400000000000000" pitchFamily="66" charset="0"/>
              </a:rPr>
              <a:t>ch</a:t>
            </a:r>
            <a:r>
              <a:rPr lang="en-GB" sz="3200">
                <a:solidFill>
                  <a:schemeClr val="tx1"/>
                </a:solidFill>
                <a:latin typeface="NTPreCursivefk" panose="03000400000000000000" pitchFamily="66" charset="0"/>
              </a:rPr>
              <a:t>ool, </a:t>
            </a:r>
            <a:r>
              <a:rPr lang="en-GB" sz="3200">
                <a:solidFill>
                  <a:srgbClr val="FF0000"/>
                </a:solidFill>
                <a:latin typeface="NTPreCursivefk" panose="03000400000000000000" pitchFamily="66" charset="0"/>
              </a:rPr>
              <a:t>ch</a:t>
            </a:r>
            <a:r>
              <a:rPr lang="en-GB" sz="3200">
                <a:solidFill>
                  <a:schemeClr val="tx1"/>
                </a:solidFill>
                <a:latin typeface="NTPreCursivefk" panose="03000400000000000000" pitchFamily="66" charset="0"/>
              </a:rPr>
              <a:t>ef</a:t>
            </a:r>
          </a:p>
          <a:p>
            <a:pPr marL="0" indent="0">
              <a:buNone/>
            </a:pPr>
            <a:r>
              <a:rPr lang="en-GB" sz="3200" err="1">
                <a:solidFill>
                  <a:srgbClr val="FF0000"/>
                </a:solidFill>
                <a:latin typeface="NTPreCursivefk" panose="03000400000000000000" pitchFamily="66" charset="0"/>
              </a:rPr>
              <a:t>ou</a:t>
            </a:r>
            <a:r>
              <a:rPr lang="en-GB" sz="3200">
                <a:solidFill>
                  <a:schemeClr val="tx1"/>
                </a:solidFill>
                <a:latin typeface="NTPreCursivefk" panose="03000400000000000000" pitchFamily="66" charset="0"/>
              </a:rPr>
              <a:t> </a:t>
            </a:r>
            <a:r>
              <a:rPr lang="en-GB" sz="3200">
                <a:solidFill>
                  <a:srgbClr val="FF0000"/>
                </a:solidFill>
                <a:latin typeface="NTPreCursivefk" panose="03000400000000000000" pitchFamily="66" charset="0"/>
              </a:rPr>
              <a:t>ou</a:t>
            </a:r>
            <a:r>
              <a:rPr lang="en-GB" sz="3200">
                <a:solidFill>
                  <a:schemeClr val="tx1"/>
                </a:solidFill>
                <a:latin typeface="NTPreCursivefk" panose="03000400000000000000" pitchFamily="66" charset="0"/>
              </a:rPr>
              <a:t>t, sh</a:t>
            </a:r>
            <a:r>
              <a:rPr lang="en-GB" sz="3200">
                <a:solidFill>
                  <a:srgbClr val="FF0000"/>
                </a:solidFill>
                <a:latin typeface="NTPreCursivefk" panose="03000400000000000000" pitchFamily="66" charset="0"/>
              </a:rPr>
              <a:t>ou</a:t>
            </a:r>
            <a:r>
              <a:rPr lang="en-GB" sz="3200">
                <a:solidFill>
                  <a:schemeClr val="tx1"/>
                </a:solidFill>
                <a:latin typeface="NTPreCursivefk" panose="03000400000000000000" pitchFamily="66" charset="0"/>
              </a:rPr>
              <a:t>lder, c</a:t>
            </a:r>
            <a:r>
              <a:rPr lang="en-GB" sz="3200">
                <a:solidFill>
                  <a:srgbClr val="FF0000"/>
                </a:solidFill>
                <a:latin typeface="NTPreCursivefk" panose="03000400000000000000" pitchFamily="66" charset="0"/>
              </a:rPr>
              <a:t>ou</a:t>
            </a:r>
            <a:r>
              <a:rPr lang="en-GB" sz="3200">
                <a:solidFill>
                  <a:schemeClr val="tx1"/>
                </a:solidFill>
                <a:latin typeface="NTPreCursivefk" panose="03000400000000000000" pitchFamily="66" charset="0"/>
              </a:rPr>
              <a:t>ld, y</a:t>
            </a:r>
            <a:r>
              <a:rPr lang="en-GB" sz="3200">
                <a:solidFill>
                  <a:srgbClr val="FF0000"/>
                </a:solidFill>
                <a:latin typeface="NTPreCursivefk" panose="03000400000000000000" pitchFamily="66" charset="0"/>
              </a:rPr>
              <a:t>ou</a:t>
            </a:r>
          </a:p>
          <a:p>
            <a:pPr marL="0" indent="0">
              <a:buNone/>
            </a:pPr>
            <a:endParaRPr lang="en-GB" sz="3200" u="sng">
              <a:solidFill>
                <a:schemeClr val="tx1"/>
              </a:solidFill>
              <a:latin typeface="NTPreCursivefk" panose="03000400000000000000" pitchFamily="66" charset="0"/>
            </a:endParaRPr>
          </a:p>
        </p:txBody>
      </p:sp>
      <p:sp>
        <p:nvSpPr>
          <p:cNvPr id="4" name="Content Placeholder 3"/>
          <p:cNvSpPr>
            <a:spLocks noGrp="1"/>
          </p:cNvSpPr>
          <p:nvPr>
            <p:ph sz="half" idx="2"/>
          </p:nvPr>
        </p:nvSpPr>
        <p:spPr/>
        <p:txBody>
          <a:bodyPr>
            <a:normAutofit fontScale="77500" lnSpcReduction="20000"/>
          </a:bodyPr>
          <a:lstStyle/>
          <a:p>
            <a:pPr marL="0" indent="0">
              <a:buNone/>
            </a:pPr>
            <a:r>
              <a:rPr lang="en-GB" sz="3200" u="sng">
                <a:solidFill>
                  <a:schemeClr val="accent1"/>
                </a:solidFill>
                <a:latin typeface="NTPreCursivefk" panose="03000400000000000000" pitchFamily="66" charset="0"/>
              </a:rPr>
              <a:t>A grapheme can be spelt in a different way.</a:t>
            </a:r>
          </a:p>
          <a:p>
            <a:pPr marL="0" indent="0">
              <a:buNone/>
            </a:pPr>
            <a:endParaRPr lang="en-GB" sz="3200" u="sng">
              <a:solidFill>
                <a:schemeClr val="accent1"/>
              </a:solidFill>
              <a:latin typeface="NTPreCursivefk" panose="03000400000000000000" pitchFamily="66" charset="0"/>
            </a:endParaRPr>
          </a:p>
        </p:txBody>
      </p:sp>
      <p:pic>
        <p:nvPicPr>
          <p:cNvPr id="5" name="Picture 4"/>
          <p:cNvPicPr>
            <a:picLocks noChangeAspect="1"/>
          </p:cNvPicPr>
          <p:nvPr/>
        </p:nvPicPr>
        <p:blipFill>
          <a:blip r:embed="rId2"/>
          <a:stretch>
            <a:fillRect/>
          </a:stretch>
        </p:blipFill>
        <p:spPr>
          <a:xfrm>
            <a:off x="8563233" y="3112159"/>
            <a:ext cx="2955730" cy="14705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5783" y="4398147"/>
            <a:ext cx="2829392" cy="2001928"/>
          </a:xfrm>
          <a:prstGeom prst="rect">
            <a:avLst/>
          </a:prstGeom>
        </p:spPr>
      </p:pic>
    </p:spTree>
    <p:extLst>
      <p:ext uri="{BB962C8B-B14F-4D97-AF65-F5344CB8AC3E}">
        <p14:creationId xmlns:p14="http://schemas.microsoft.com/office/powerpoint/2010/main" val="299258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Split vowel digraphs.</a:t>
            </a:r>
            <a:endParaRPr lang="en-GB"/>
          </a:p>
        </p:txBody>
      </p:sp>
      <p:sp>
        <p:nvSpPr>
          <p:cNvPr id="3" name="Content Placeholder 2"/>
          <p:cNvSpPr>
            <a:spLocks noGrp="1"/>
          </p:cNvSpPr>
          <p:nvPr>
            <p:ph idx="1"/>
          </p:nvPr>
        </p:nvSpPr>
        <p:spPr>
          <a:xfrm>
            <a:off x="1154954" y="2615857"/>
            <a:ext cx="8761413" cy="3416300"/>
          </a:xfrm>
        </p:spPr>
        <p:txBody>
          <a:bodyPr>
            <a:normAutofit fontScale="77500" lnSpcReduction="20000"/>
          </a:bodyPr>
          <a:lstStyle/>
          <a:p>
            <a:pPr marL="0" indent="0">
              <a:buNone/>
            </a:pPr>
            <a:endParaRPr lang="en-GB" u="sng">
              <a:latin typeface="Comic Sans MS" panose="030F0702030302020204" pitchFamily="66" charset="0"/>
            </a:endParaRPr>
          </a:p>
          <a:p>
            <a:pPr marL="0" indent="0">
              <a:buNone/>
            </a:pPr>
            <a:r>
              <a:rPr lang="en-GB" sz="3800">
                <a:latin typeface="NTPreCursivefk" panose="03000400000000000000" pitchFamily="66" charset="0"/>
              </a:rPr>
              <a:t>2 letters, making one sound, that are split between another letter </a:t>
            </a:r>
            <a:r>
              <a:rPr lang="en-GB" sz="3800" err="1">
                <a:latin typeface="NTPreCursivefk" panose="03000400000000000000" pitchFamily="66" charset="0"/>
              </a:rPr>
              <a:t>eg</a:t>
            </a:r>
            <a:r>
              <a:rPr lang="en-GB" sz="3800">
                <a:latin typeface="NTPreCursivefk" panose="03000400000000000000" pitchFamily="66" charset="0"/>
              </a:rPr>
              <a:t>. a-e in same.</a:t>
            </a:r>
          </a:p>
          <a:p>
            <a:pPr marL="0" indent="0">
              <a:buNone/>
            </a:pPr>
            <a:endParaRPr lang="en-GB" sz="3800">
              <a:latin typeface="NTPreCursivefk" panose="03000400000000000000" pitchFamily="66" charset="0"/>
            </a:endParaRPr>
          </a:p>
          <a:p>
            <a:pPr marL="0" indent="0">
              <a:buNone/>
            </a:pPr>
            <a:r>
              <a:rPr lang="en-GB" sz="3800">
                <a:latin typeface="NTPreCursivefk" panose="03000400000000000000" pitchFamily="66" charset="0"/>
              </a:rPr>
              <a:t>There are 5: </a:t>
            </a:r>
            <a:r>
              <a:rPr lang="en-GB" sz="3800" b="1">
                <a:ln w="12700" cmpd="sng">
                  <a:solidFill>
                    <a:schemeClr val="accent4"/>
                  </a:solidFill>
                  <a:prstDash val="solid"/>
                </a:ln>
                <a:solidFill>
                  <a:srgbClr val="FF0000"/>
                </a:solidFill>
                <a:effectLst>
                  <a:glow rad="228600">
                    <a:schemeClr val="accent1">
                      <a:satMod val="175000"/>
                      <a:alpha val="40000"/>
                    </a:schemeClr>
                  </a:glow>
                </a:effectLst>
                <a:latin typeface="NTPreCursivefk" panose="03000400000000000000" pitchFamily="66" charset="0"/>
              </a:rPr>
              <a:t>a-e  e-e  </a:t>
            </a:r>
            <a:r>
              <a:rPr lang="en-GB" sz="3800" b="1" err="1">
                <a:ln w="12700" cmpd="sng">
                  <a:solidFill>
                    <a:schemeClr val="accent4"/>
                  </a:solidFill>
                  <a:prstDash val="solid"/>
                </a:ln>
                <a:solidFill>
                  <a:srgbClr val="FF0000"/>
                </a:solidFill>
                <a:effectLst>
                  <a:glow rad="228600">
                    <a:schemeClr val="accent1">
                      <a:satMod val="175000"/>
                      <a:alpha val="40000"/>
                    </a:schemeClr>
                  </a:glow>
                </a:effectLst>
                <a:latin typeface="NTPreCursivefk" panose="03000400000000000000" pitchFamily="66" charset="0"/>
              </a:rPr>
              <a:t>i</a:t>
            </a:r>
            <a:r>
              <a:rPr lang="en-GB" sz="3800" b="1">
                <a:ln w="12700" cmpd="sng">
                  <a:solidFill>
                    <a:schemeClr val="accent4"/>
                  </a:solidFill>
                  <a:prstDash val="solid"/>
                </a:ln>
                <a:solidFill>
                  <a:srgbClr val="FF0000"/>
                </a:solidFill>
                <a:effectLst>
                  <a:glow rad="228600">
                    <a:schemeClr val="accent1">
                      <a:satMod val="175000"/>
                      <a:alpha val="40000"/>
                    </a:schemeClr>
                  </a:glow>
                </a:effectLst>
                <a:latin typeface="NTPreCursivefk" panose="03000400000000000000" pitchFamily="66" charset="0"/>
              </a:rPr>
              <a:t>-e  o-e  u-e</a:t>
            </a:r>
            <a:endParaRPr lang="en-GB" sz="3800" b="1">
              <a:ln w="12700">
                <a:solidFill>
                  <a:schemeClr val="accent5"/>
                </a:solidFill>
                <a:prstDash val="solid"/>
              </a:ln>
              <a:solidFill>
                <a:srgbClr val="FF0000"/>
              </a:solidFill>
              <a:effectLst>
                <a:glow rad="228600">
                  <a:schemeClr val="accent1">
                    <a:satMod val="175000"/>
                    <a:alpha val="40000"/>
                  </a:schemeClr>
                </a:glow>
              </a:effectLst>
              <a:latin typeface="NTPreCursivefk" panose="03000400000000000000" pitchFamily="66" charset="0"/>
            </a:endParaRPr>
          </a:p>
          <a:p>
            <a:pPr marL="0" indent="0">
              <a:buNone/>
            </a:pPr>
            <a:endParaRPr lang="en-GB" sz="3800">
              <a:latin typeface="NTPreCursivefk" panose="03000400000000000000" pitchFamily="66" charset="0"/>
            </a:endParaRPr>
          </a:p>
          <a:p>
            <a:pPr marL="0" indent="0">
              <a:buNone/>
            </a:pPr>
            <a:r>
              <a:rPr lang="en-GB" sz="3800">
                <a:latin typeface="NTPreCursivefk" panose="03000400000000000000" pitchFamily="66" charset="0"/>
              </a:rPr>
              <a:t>Children need to be taught to recognise these within words so that they don’t say the single letter sounds</a:t>
            </a:r>
          </a:p>
          <a:p>
            <a:endParaRPr lang="en-GB"/>
          </a:p>
        </p:txBody>
      </p:sp>
    </p:spTree>
    <p:extLst>
      <p:ext uri="{BB962C8B-B14F-4D97-AF65-F5344CB8AC3E}">
        <p14:creationId xmlns:p14="http://schemas.microsoft.com/office/powerpoint/2010/main" val="3104486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Split vowel digraphs.</a:t>
            </a:r>
            <a:endParaRPr lang="en-GB"/>
          </a:p>
        </p:txBody>
      </p:sp>
      <p:sp>
        <p:nvSpPr>
          <p:cNvPr id="3" name="Content Placeholder 2"/>
          <p:cNvSpPr>
            <a:spLocks noGrp="1"/>
          </p:cNvSpPr>
          <p:nvPr>
            <p:ph idx="1"/>
          </p:nvPr>
        </p:nvSpPr>
        <p:spPr>
          <a:xfrm>
            <a:off x="1154954" y="2615857"/>
            <a:ext cx="8761413" cy="3416300"/>
          </a:xfrm>
        </p:spPr>
        <p:txBody>
          <a:bodyPr>
            <a:normAutofit/>
          </a:bodyPr>
          <a:lstStyle/>
          <a:p>
            <a:pPr marL="0" indent="0">
              <a:buNone/>
            </a:pPr>
            <a:endParaRPr lang="en-GB" u="sng">
              <a:latin typeface="Comic Sans MS" panose="030F0702030302020204" pitchFamily="66" charset="0"/>
            </a:endParaRPr>
          </a:p>
          <a:p>
            <a:endParaRPr lang="en-GB"/>
          </a:p>
        </p:txBody>
      </p:sp>
      <p:sp>
        <p:nvSpPr>
          <p:cNvPr id="5" name="Content Placeholder 13"/>
          <p:cNvSpPr txBox="1">
            <a:spLocks/>
          </p:cNvSpPr>
          <p:nvPr/>
        </p:nvSpPr>
        <p:spPr>
          <a:xfrm>
            <a:off x="2372133" y="2884445"/>
            <a:ext cx="6104601" cy="334336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a:buFont typeface="Wingdings" panose="05000000000000000000" pitchFamily="2" charset="2"/>
              <a:buChar char="§"/>
            </a:pPr>
            <a:r>
              <a:rPr lang="en-GB" sz="11200">
                <a:solidFill>
                  <a:schemeClr val="tx1"/>
                </a:solidFill>
                <a:latin typeface="NTPreCursivefk" panose="03000400000000000000" pitchFamily="66" charset="0"/>
              </a:rPr>
              <a:t>c</a:t>
            </a:r>
            <a:r>
              <a:rPr lang="en-GB" sz="11200">
                <a:solidFill>
                  <a:srgbClr val="FF0000"/>
                </a:solidFill>
                <a:latin typeface="NTPreCursivefk" panose="03000400000000000000" pitchFamily="66" charset="0"/>
              </a:rPr>
              <a:t>a</a:t>
            </a:r>
            <a:r>
              <a:rPr lang="en-GB" sz="11200">
                <a:solidFill>
                  <a:schemeClr val="tx1"/>
                </a:solidFill>
                <a:latin typeface="NTPreCursivefk" panose="03000400000000000000" pitchFamily="66" charset="0"/>
              </a:rPr>
              <a:t>m</a:t>
            </a:r>
            <a:r>
              <a:rPr lang="en-GB" sz="11200">
                <a:solidFill>
                  <a:srgbClr val="FF0000"/>
                </a:solidFill>
                <a:latin typeface="NTPreCursivefk" panose="03000400000000000000" pitchFamily="66" charset="0"/>
              </a:rPr>
              <a:t>e</a:t>
            </a:r>
          </a:p>
          <a:p>
            <a:pPr>
              <a:buFont typeface="Wingdings" panose="05000000000000000000" pitchFamily="2" charset="2"/>
              <a:buChar char="§"/>
            </a:pPr>
            <a:r>
              <a:rPr lang="en-GB" sz="11200">
                <a:solidFill>
                  <a:schemeClr val="tx1"/>
                </a:solidFill>
                <a:latin typeface="NTPreCursivefk" panose="03000400000000000000" pitchFamily="66" charset="0"/>
              </a:rPr>
              <a:t>s</a:t>
            </a:r>
            <a:r>
              <a:rPr lang="en-GB" sz="11200">
                <a:solidFill>
                  <a:srgbClr val="FF0000"/>
                </a:solidFill>
                <a:latin typeface="NTPreCursivefk" panose="03000400000000000000" pitchFamily="66" charset="0"/>
              </a:rPr>
              <a:t>a</a:t>
            </a:r>
            <a:r>
              <a:rPr lang="en-GB" sz="11200">
                <a:solidFill>
                  <a:schemeClr val="tx1"/>
                </a:solidFill>
                <a:latin typeface="NTPreCursivefk" panose="03000400000000000000" pitchFamily="66" charset="0"/>
              </a:rPr>
              <a:t>f</a:t>
            </a:r>
            <a:r>
              <a:rPr lang="en-GB" sz="11200">
                <a:solidFill>
                  <a:srgbClr val="FF0000"/>
                </a:solidFill>
                <a:latin typeface="NTPreCursivefk" panose="03000400000000000000" pitchFamily="66" charset="0"/>
              </a:rPr>
              <a:t>e</a:t>
            </a:r>
          </a:p>
          <a:p>
            <a:pPr>
              <a:buFont typeface="Wingdings" panose="05000000000000000000" pitchFamily="2" charset="2"/>
              <a:buChar char="§"/>
            </a:pPr>
            <a:r>
              <a:rPr lang="en-GB" sz="11200">
                <a:solidFill>
                  <a:schemeClr val="tx1"/>
                </a:solidFill>
                <a:latin typeface="NTPreCursivefk" panose="03000400000000000000" pitchFamily="66" charset="0"/>
              </a:rPr>
              <a:t> t</a:t>
            </a:r>
            <a:r>
              <a:rPr lang="en-GB" sz="11200">
                <a:solidFill>
                  <a:srgbClr val="FF0000"/>
                </a:solidFill>
                <a:latin typeface="NTPreCursivefk" panose="03000400000000000000" pitchFamily="66" charset="0"/>
              </a:rPr>
              <a:t>i</a:t>
            </a:r>
            <a:r>
              <a:rPr lang="en-GB" sz="11200">
                <a:solidFill>
                  <a:schemeClr val="tx1"/>
                </a:solidFill>
                <a:latin typeface="NTPreCursivefk" panose="03000400000000000000" pitchFamily="66" charset="0"/>
              </a:rPr>
              <a:t>m</a:t>
            </a:r>
            <a:r>
              <a:rPr lang="en-GB" sz="11200">
                <a:solidFill>
                  <a:srgbClr val="FF0000"/>
                </a:solidFill>
                <a:latin typeface="NTPreCursivefk" panose="03000400000000000000" pitchFamily="66" charset="0"/>
              </a:rPr>
              <a:t>e</a:t>
            </a:r>
          </a:p>
          <a:p>
            <a:pPr>
              <a:buFont typeface="Wingdings" panose="05000000000000000000" pitchFamily="2" charset="2"/>
              <a:buChar char="§"/>
            </a:pPr>
            <a:r>
              <a:rPr lang="en-GB" sz="11200">
                <a:solidFill>
                  <a:schemeClr val="tx1"/>
                </a:solidFill>
                <a:latin typeface="NTPreCursivefk" panose="03000400000000000000" pitchFamily="66" charset="0"/>
              </a:rPr>
              <a:t> pl</a:t>
            </a:r>
            <a:r>
              <a:rPr lang="en-GB" sz="11200">
                <a:solidFill>
                  <a:srgbClr val="FF0000"/>
                </a:solidFill>
                <a:latin typeface="NTPreCursivefk" panose="03000400000000000000" pitchFamily="66" charset="0"/>
              </a:rPr>
              <a:t>a</a:t>
            </a:r>
            <a:r>
              <a:rPr lang="en-GB" sz="11200">
                <a:solidFill>
                  <a:schemeClr val="tx1"/>
                </a:solidFill>
                <a:latin typeface="NTPreCursivefk" panose="03000400000000000000" pitchFamily="66" charset="0"/>
              </a:rPr>
              <a:t>t</a:t>
            </a:r>
            <a:r>
              <a:rPr lang="en-GB" sz="11200">
                <a:solidFill>
                  <a:srgbClr val="FF0000"/>
                </a:solidFill>
                <a:latin typeface="NTPreCursivefk" panose="03000400000000000000" pitchFamily="66" charset="0"/>
              </a:rPr>
              <a:t>e</a:t>
            </a:r>
          </a:p>
          <a:p>
            <a:pPr>
              <a:buFont typeface="Wingdings" panose="05000000000000000000" pitchFamily="2" charset="2"/>
              <a:buChar char="§"/>
            </a:pPr>
            <a:r>
              <a:rPr lang="en-GB" sz="11200">
                <a:solidFill>
                  <a:schemeClr val="tx1"/>
                </a:solidFill>
                <a:latin typeface="NTPreCursivefk" panose="03000400000000000000" pitchFamily="66" charset="0"/>
              </a:rPr>
              <a:t> ph</a:t>
            </a:r>
            <a:r>
              <a:rPr lang="en-GB" sz="11200">
                <a:solidFill>
                  <a:srgbClr val="FF0000"/>
                </a:solidFill>
                <a:latin typeface="NTPreCursivefk" panose="03000400000000000000" pitchFamily="66" charset="0"/>
              </a:rPr>
              <a:t>o</a:t>
            </a:r>
            <a:r>
              <a:rPr lang="en-GB" sz="11200">
                <a:solidFill>
                  <a:schemeClr val="tx1"/>
                </a:solidFill>
                <a:latin typeface="NTPreCursivefk" panose="03000400000000000000" pitchFamily="66" charset="0"/>
              </a:rPr>
              <a:t>n</a:t>
            </a:r>
            <a:r>
              <a:rPr lang="en-GB" sz="11200">
                <a:solidFill>
                  <a:srgbClr val="FF0000"/>
                </a:solidFill>
                <a:latin typeface="NTPreCursivefk" panose="03000400000000000000" pitchFamily="66" charset="0"/>
              </a:rPr>
              <a:t>e</a:t>
            </a:r>
          </a:p>
          <a:p>
            <a:pPr>
              <a:buFont typeface="Wingdings" panose="05000000000000000000" pitchFamily="2" charset="2"/>
              <a:buChar char="§"/>
            </a:pPr>
            <a:r>
              <a:rPr lang="en-GB" sz="11200">
                <a:solidFill>
                  <a:schemeClr val="tx1"/>
                </a:solidFill>
                <a:latin typeface="NTPreCursivefk" panose="03000400000000000000" pitchFamily="66" charset="0"/>
              </a:rPr>
              <a:t> c</a:t>
            </a:r>
            <a:r>
              <a:rPr lang="en-GB" sz="11200">
                <a:solidFill>
                  <a:srgbClr val="FF0000"/>
                </a:solidFill>
                <a:latin typeface="NTPreCursivefk" panose="03000400000000000000" pitchFamily="66" charset="0"/>
              </a:rPr>
              <a:t>u</a:t>
            </a:r>
            <a:r>
              <a:rPr lang="en-GB" sz="11200">
                <a:solidFill>
                  <a:schemeClr val="tx1"/>
                </a:solidFill>
                <a:latin typeface="NTPreCursivefk" panose="03000400000000000000" pitchFamily="66" charset="0"/>
              </a:rPr>
              <a:t>b</a:t>
            </a:r>
            <a:r>
              <a:rPr lang="en-GB" sz="11200">
                <a:solidFill>
                  <a:srgbClr val="FF0000"/>
                </a:solidFill>
                <a:latin typeface="NTPreCursivefk" panose="03000400000000000000" pitchFamily="66" charset="0"/>
              </a:rPr>
              <a:t>e</a:t>
            </a:r>
          </a:p>
          <a:p>
            <a:pPr>
              <a:buFont typeface="Wingdings" panose="05000000000000000000" pitchFamily="2" charset="2"/>
              <a:buChar char="§"/>
            </a:pPr>
            <a:r>
              <a:rPr lang="en-GB" sz="11200">
                <a:solidFill>
                  <a:schemeClr val="tx1"/>
                </a:solidFill>
                <a:latin typeface="NTPreCursivefk" panose="03000400000000000000" pitchFamily="66" charset="0"/>
              </a:rPr>
              <a:t> fl</a:t>
            </a:r>
            <a:r>
              <a:rPr lang="en-GB" sz="11200">
                <a:solidFill>
                  <a:srgbClr val="FF0000"/>
                </a:solidFill>
                <a:latin typeface="NTPreCursivefk" panose="03000400000000000000" pitchFamily="66" charset="0"/>
              </a:rPr>
              <a:t>u</a:t>
            </a:r>
            <a:r>
              <a:rPr lang="en-GB" sz="11200">
                <a:solidFill>
                  <a:schemeClr val="tx1"/>
                </a:solidFill>
                <a:latin typeface="NTPreCursivefk" panose="03000400000000000000" pitchFamily="66" charset="0"/>
              </a:rPr>
              <a:t>t</a:t>
            </a:r>
            <a:r>
              <a:rPr lang="en-GB" sz="11200">
                <a:solidFill>
                  <a:srgbClr val="FF0000"/>
                </a:solidFill>
                <a:latin typeface="NTPreCursivefk" panose="03000400000000000000" pitchFamily="66" charset="0"/>
              </a:rPr>
              <a:t>e</a:t>
            </a:r>
            <a:r>
              <a:rPr lang="en-GB" sz="11200">
                <a:solidFill>
                  <a:schemeClr val="tx1"/>
                </a:solidFill>
                <a:latin typeface="NTPreCursivefk" panose="03000400000000000000" pitchFamily="66" charset="0"/>
              </a:rPr>
              <a:t> </a:t>
            </a:r>
          </a:p>
          <a:p>
            <a:pPr>
              <a:buFont typeface="Wingdings" panose="05000000000000000000" pitchFamily="2" charset="2"/>
              <a:buChar char="§"/>
            </a:pPr>
            <a:r>
              <a:rPr lang="en-GB" sz="11200">
                <a:solidFill>
                  <a:schemeClr val="tx1"/>
                </a:solidFill>
                <a:latin typeface="NTPreCursivefk" panose="03000400000000000000" pitchFamily="66" charset="0"/>
              </a:rPr>
              <a:t> </a:t>
            </a:r>
            <a:r>
              <a:rPr lang="en-GB" sz="11200">
                <a:solidFill>
                  <a:srgbClr val="FF0000"/>
                </a:solidFill>
                <a:latin typeface="NTPreCursivefk" panose="03000400000000000000" pitchFamily="66" charset="0"/>
              </a:rPr>
              <a:t>e</a:t>
            </a:r>
            <a:r>
              <a:rPr lang="en-GB" sz="11200">
                <a:solidFill>
                  <a:schemeClr val="tx1"/>
                </a:solidFill>
                <a:latin typeface="NTPreCursivefk" panose="03000400000000000000" pitchFamily="66" charset="0"/>
              </a:rPr>
              <a:t>v</a:t>
            </a:r>
            <a:r>
              <a:rPr lang="en-GB" sz="11200">
                <a:solidFill>
                  <a:srgbClr val="FF0000"/>
                </a:solidFill>
                <a:latin typeface="NTPreCursivefk" panose="03000400000000000000" pitchFamily="66" charset="0"/>
              </a:rPr>
              <a:t>e</a:t>
            </a:r>
            <a:r>
              <a:rPr lang="en-GB" sz="11200">
                <a:solidFill>
                  <a:schemeClr val="tx1"/>
                </a:solidFill>
                <a:latin typeface="NTPreCursivefk" panose="03000400000000000000" pitchFamily="66" charset="0"/>
              </a:rPr>
              <a:t>n</a:t>
            </a:r>
          </a:p>
          <a:p>
            <a:pPr>
              <a:buFont typeface="Wingdings" panose="05000000000000000000" pitchFamily="2" charset="2"/>
              <a:buChar char="ü"/>
            </a:pPr>
            <a:endParaRPr lang="en-GB" sz="3800">
              <a:solidFill>
                <a:schemeClr val="bg1">
                  <a:lumMod val="95000"/>
                </a:schemeClr>
              </a:solidFill>
              <a:latin typeface="Comic Sans MS" panose="030F0702030302020204" pitchFamily="66" charset="0"/>
            </a:endParaRPr>
          </a:p>
        </p:txBody>
      </p:sp>
      <p:sp>
        <p:nvSpPr>
          <p:cNvPr id="6" name="Rectangle 5"/>
          <p:cNvSpPr/>
          <p:nvPr/>
        </p:nvSpPr>
        <p:spPr>
          <a:xfrm>
            <a:off x="4716162" y="3058464"/>
            <a:ext cx="6096000" cy="2677656"/>
          </a:xfrm>
          <a:prstGeom prst="rect">
            <a:avLst/>
          </a:prstGeom>
        </p:spPr>
        <p:txBody>
          <a:bodyPr>
            <a:spAutoFit/>
          </a:bodyPr>
          <a:lstStyle/>
          <a:p>
            <a:r>
              <a:rPr lang="en-GB" sz="2800">
                <a:latin typeface="NTPreCursivefk" panose="03000400000000000000" pitchFamily="66" charset="0"/>
              </a:rPr>
              <a:t>Words do not have split digraphs if they don’t make the digraph sound.</a:t>
            </a:r>
            <a:br>
              <a:rPr lang="en-GB" sz="2800">
                <a:latin typeface="NTPreCursivefk" panose="03000400000000000000" pitchFamily="66" charset="0"/>
              </a:rPr>
            </a:br>
            <a:br>
              <a:rPr lang="en-GB" sz="2800">
                <a:latin typeface="NTPreCursivefk" panose="03000400000000000000" pitchFamily="66" charset="0"/>
              </a:rPr>
            </a:br>
            <a:r>
              <a:rPr lang="en-GB" sz="2800">
                <a:latin typeface="NTPreCursivefk" panose="03000400000000000000" pitchFamily="66" charset="0"/>
              </a:rPr>
              <a:t>For example: in have the </a:t>
            </a:r>
            <a:r>
              <a:rPr lang="en-GB" sz="2800">
                <a:solidFill>
                  <a:srgbClr val="FF0000"/>
                </a:solidFill>
                <a:latin typeface="NTPreCursivefk" panose="03000400000000000000" pitchFamily="66" charset="0"/>
              </a:rPr>
              <a:t>‘a-e’ </a:t>
            </a:r>
            <a:r>
              <a:rPr lang="en-GB" sz="2800">
                <a:latin typeface="NTPreCursivefk" panose="03000400000000000000" pitchFamily="66" charset="0"/>
              </a:rPr>
              <a:t>is not making the </a:t>
            </a:r>
            <a:r>
              <a:rPr lang="en-GB" sz="2800">
                <a:solidFill>
                  <a:srgbClr val="FF0000"/>
                </a:solidFill>
                <a:latin typeface="NTPreCursivefk" panose="03000400000000000000" pitchFamily="66" charset="0"/>
              </a:rPr>
              <a:t>‘</a:t>
            </a:r>
            <a:r>
              <a:rPr lang="en-GB" sz="2800" err="1">
                <a:solidFill>
                  <a:srgbClr val="FF0000"/>
                </a:solidFill>
                <a:latin typeface="NTPreCursivefk" panose="03000400000000000000" pitchFamily="66" charset="0"/>
              </a:rPr>
              <a:t>ai</a:t>
            </a:r>
            <a:r>
              <a:rPr lang="en-GB" sz="2800">
                <a:solidFill>
                  <a:srgbClr val="FF0000"/>
                </a:solidFill>
                <a:latin typeface="NTPreCursivefk" panose="03000400000000000000" pitchFamily="66" charset="0"/>
              </a:rPr>
              <a:t>’ </a:t>
            </a:r>
            <a:r>
              <a:rPr lang="en-GB" sz="2800">
                <a:latin typeface="NTPreCursivefk" panose="03000400000000000000" pitchFamily="66" charset="0"/>
              </a:rPr>
              <a:t>sound therefore ‘have’ does not have a split digraph, it is a ‘tricky word’.</a:t>
            </a:r>
          </a:p>
        </p:txBody>
      </p:sp>
    </p:spTree>
    <p:extLst>
      <p:ext uri="{BB962C8B-B14F-4D97-AF65-F5344CB8AC3E}">
        <p14:creationId xmlns:p14="http://schemas.microsoft.com/office/powerpoint/2010/main" val="1989056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xEl>
                                              <p:pRg st="1" end="1"/>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5">
                                            <p:txEl>
                                              <p:pRg st="0" end="0"/>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5">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5">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5">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p:cTn id="31" dur="1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5">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5">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p:cTn id="37" dur="1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5">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5">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5">
                                            <p:txEl>
                                              <p:pRg st="5" end="5"/>
                                            </p:txEl>
                                          </p:spTgt>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p:cTn id="43" dur="1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5">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5">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5">
                                            <p:txEl>
                                              <p:pRg st="6" end="6"/>
                                            </p:txEl>
                                          </p:spTgt>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p:cTn id="49" dur="1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5">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5">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5">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How do we teach all of this?</a:t>
            </a:r>
            <a:endParaRPr lang="en-GB"/>
          </a:p>
        </p:txBody>
      </p:sp>
      <p:sp>
        <p:nvSpPr>
          <p:cNvPr id="3" name="Content Placeholder 2"/>
          <p:cNvSpPr>
            <a:spLocks noGrp="1"/>
          </p:cNvSpPr>
          <p:nvPr>
            <p:ph idx="1"/>
          </p:nvPr>
        </p:nvSpPr>
        <p:spPr>
          <a:xfrm>
            <a:off x="1154954" y="2615857"/>
            <a:ext cx="8761413" cy="3416300"/>
          </a:xfrm>
        </p:spPr>
        <p:txBody>
          <a:bodyPr>
            <a:normAutofit/>
          </a:bodyPr>
          <a:lstStyle/>
          <a:p>
            <a:pPr marL="0" indent="0">
              <a:buNone/>
            </a:pPr>
            <a:endParaRPr lang="en-GB" u="sng">
              <a:latin typeface="Comic Sans MS" panose="030F0702030302020204" pitchFamily="66" charset="0"/>
            </a:endParaRPr>
          </a:p>
          <a:p>
            <a:endParaRPr lang="en-GB"/>
          </a:p>
        </p:txBody>
      </p:sp>
      <p:sp>
        <p:nvSpPr>
          <p:cNvPr id="7" name="Rectangle 6"/>
          <p:cNvSpPr/>
          <p:nvPr/>
        </p:nvSpPr>
        <p:spPr>
          <a:xfrm>
            <a:off x="1556951" y="2615857"/>
            <a:ext cx="8180173" cy="3539430"/>
          </a:xfrm>
          <a:prstGeom prst="rect">
            <a:avLst/>
          </a:prstGeom>
        </p:spPr>
        <p:txBody>
          <a:bodyPr wrap="square">
            <a:spAutoFit/>
          </a:bodyPr>
          <a:lstStyle/>
          <a:p>
            <a:r>
              <a:rPr lang="en-GB" sz="2800">
                <a:latin typeface="NTPreCursivefk" panose="03000400000000000000" pitchFamily="66" charset="0"/>
              </a:rPr>
              <a:t>When children are taught a new grapheme they are taught the spelling rules that go with it. </a:t>
            </a:r>
          </a:p>
          <a:p>
            <a:endParaRPr lang="en-GB" sz="2800">
              <a:latin typeface="NTPreCursivefk" panose="03000400000000000000" pitchFamily="66" charset="0"/>
            </a:endParaRPr>
          </a:p>
          <a:p>
            <a:r>
              <a:rPr lang="en-GB" sz="2800">
                <a:latin typeface="NTPreCursivefk" panose="03000400000000000000" pitchFamily="66" charset="0"/>
              </a:rPr>
              <a:t>For example, when teaching the ‘oy’ grapheme the children learn that this is usually found at the end of a word. </a:t>
            </a:r>
          </a:p>
          <a:p>
            <a:endParaRPr lang="en-GB" sz="2800">
              <a:latin typeface="NTPreCursivefk" panose="03000400000000000000" pitchFamily="66" charset="0"/>
            </a:endParaRPr>
          </a:p>
          <a:p>
            <a:r>
              <a:rPr lang="en-GB" sz="2800">
                <a:latin typeface="NTPreCursivefk" panose="03000400000000000000" pitchFamily="66" charset="0"/>
              </a:rPr>
              <a:t>This helps the children decide which spelling of the sound to use when applying phonics in their writing</a:t>
            </a:r>
            <a:r>
              <a:rPr lang="en-GB"/>
              <a:t>.</a:t>
            </a:r>
          </a:p>
        </p:txBody>
      </p:sp>
    </p:spTree>
    <p:extLst>
      <p:ext uri="{BB962C8B-B14F-4D97-AF65-F5344CB8AC3E}">
        <p14:creationId xmlns:p14="http://schemas.microsoft.com/office/powerpoint/2010/main" val="175339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Year 1 Phonics Screening Check.</a:t>
            </a:r>
            <a:endParaRPr lang="en-GB"/>
          </a:p>
        </p:txBody>
      </p:sp>
      <p:sp>
        <p:nvSpPr>
          <p:cNvPr id="6" name="TextBox 5"/>
          <p:cNvSpPr txBox="1"/>
          <p:nvPr/>
        </p:nvSpPr>
        <p:spPr>
          <a:xfrm>
            <a:off x="6783859" y="3731740"/>
            <a:ext cx="4744995" cy="523220"/>
          </a:xfrm>
          <a:prstGeom prst="rect">
            <a:avLst/>
          </a:prstGeom>
          <a:noFill/>
        </p:spPr>
        <p:txBody>
          <a:bodyPr wrap="square" rtlCol="0">
            <a:spAutoFit/>
          </a:bodyPr>
          <a:lstStyle/>
          <a:p>
            <a:r>
              <a:rPr lang="en-GB" sz="2800" dirty="0">
                <a:latin typeface="NTPreCursivefk" panose="03000400000000000000" pitchFamily="66" charset="0"/>
              </a:rPr>
              <a:t>Week commencing: </a:t>
            </a:r>
            <a:r>
              <a:rPr lang="en-GB" sz="2800">
                <a:latin typeface="NTPreCursivefk" panose="03000400000000000000" pitchFamily="66" charset="0"/>
              </a:rPr>
              <a:t>9</a:t>
            </a:r>
            <a:r>
              <a:rPr lang="en-GB" sz="2800" baseline="30000">
                <a:latin typeface="NTPreCursivefk" panose="03000400000000000000" pitchFamily="66" charset="0"/>
              </a:rPr>
              <a:t>th</a:t>
            </a:r>
            <a:r>
              <a:rPr lang="en-GB" sz="2800">
                <a:latin typeface="NTPreCursivefk" panose="03000400000000000000" pitchFamily="66" charset="0"/>
              </a:rPr>
              <a:t> June 2025.</a:t>
            </a:r>
            <a:endParaRPr lang="en-GB" sz="2800" dirty="0">
              <a:latin typeface="NTPreCursivefk" panose="03000400000000000000" pitchFamily="66" charset="0"/>
            </a:endParaRPr>
          </a:p>
        </p:txBody>
      </p:sp>
    </p:spTree>
    <p:extLst>
      <p:ext uri="{BB962C8B-B14F-4D97-AF65-F5344CB8AC3E}">
        <p14:creationId xmlns:p14="http://schemas.microsoft.com/office/powerpoint/2010/main" val="3805246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Why is this phonic screening important?</a:t>
            </a:r>
            <a:endParaRPr lang="en-GB"/>
          </a:p>
        </p:txBody>
      </p:sp>
      <p:sp>
        <p:nvSpPr>
          <p:cNvPr id="3" name="Content Placeholder 2"/>
          <p:cNvSpPr>
            <a:spLocks noGrp="1"/>
          </p:cNvSpPr>
          <p:nvPr>
            <p:ph idx="1"/>
          </p:nvPr>
        </p:nvSpPr>
        <p:spPr/>
        <p:txBody>
          <a:bodyPr>
            <a:normAutofit/>
          </a:bodyPr>
          <a:lstStyle/>
          <a:p>
            <a:r>
              <a:rPr lang="en-GB" sz="2800">
                <a:latin typeface="NTPreCursivefk" panose="03000400000000000000" pitchFamily="66" charset="0"/>
              </a:rPr>
              <a:t>Children complete a phonic reading check at the end of year 1 so that you the parents are confident that your child  has been taught to read successfully.</a:t>
            </a:r>
          </a:p>
          <a:p>
            <a:r>
              <a:rPr lang="en-GB" sz="2800">
                <a:latin typeface="NTPreCursivefk" panose="03000400000000000000" pitchFamily="66" charset="0"/>
              </a:rPr>
              <a:t>Accurate word reading at the age of 6 is a good predictor of future reading success.</a:t>
            </a:r>
          </a:p>
          <a:p>
            <a:endParaRPr lang="en-GB" sz="2800">
              <a:latin typeface="NTPreCursivefk" panose="03000400000000000000" pitchFamily="66" charset="0"/>
            </a:endParaRPr>
          </a:p>
        </p:txBody>
      </p:sp>
    </p:spTree>
    <p:extLst>
      <p:ext uri="{BB962C8B-B14F-4D97-AF65-F5344CB8AC3E}">
        <p14:creationId xmlns:p14="http://schemas.microsoft.com/office/powerpoint/2010/main" val="2061705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3827" y="2486969"/>
            <a:ext cx="5424616" cy="3416300"/>
          </a:xfrm>
        </p:spPr>
        <p:txBody>
          <a:bodyPr>
            <a:normAutofit fontScale="77500" lnSpcReduction="20000"/>
          </a:bodyPr>
          <a:lstStyle/>
          <a:p>
            <a:r>
              <a:rPr lang="en-GB" sz="3200">
                <a:latin typeface="NTPreCursivefk" panose="03000400000000000000" pitchFamily="66" charset="0"/>
              </a:rPr>
              <a:t>The children will be asked to read 40 words.</a:t>
            </a:r>
          </a:p>
          <a:p>
            <a:r>
              <a:rPr lang="en-GB" sz="3200">
                <a:latin typeface="NTPreCursivefk" panose="03000400000000000000" pitchFamily="66" charset="0"/>
              </a:rPr>
              <a:t>They will complete the test one at a time with a familiar adult.</a:t>
            </a:r>
          </a:p>
          <a:p>
            <a:r>
              <a:rPr lang="en-GB" sz="3200">
                <a:latin typeface="NTPreCursivefk" panose="03000400000000000000" pitchFamily="66" charset="0"/>
              </a:rPr>
              <a:t>It takes between 2 – 5 minutes.</a:t>
            </a:r>
          </a:p>
          <a:p>
            <a:r>
              <a:rPr lang="en-GB" sz="3200">
                <a:latin typeface="NTPreCursivefk" panose="03000400000000000000" pitchFamily="66" charset="0"/>
              </a:rPr>
              <a:t>If they don’t manage to read at least 32 words, they are given extra support and are asked to repeat the test in Year 2.</a:t>
            </a:r>
          </a:p>
          <a:p>
            <a:r>
              <a:rPr lang="en-GB" sz="3200">
                <a:latin typeface="NTPreCursivefk" panose="03000400000000000000" pitchFamily="66" charset="0"/>
              </a:rPr>
              <a:t>It means that </a:t>
            </a:r>
            <a:r>
              <a:rPr lang="en-GB" sz="3200" u="sng">
                <a:latin typeface="NTPreCursivefk" panose="03000400000000000000" pitchFamily="66" charset="0"/>
              </a:rPr>
              <a:t>all</a:t>
            </a:r>
            <a:r>
              <a:rPr lang="en-GB" sz="3200">
                <a:latin typeface="NTPreCursivefk" panose="03000400000000000000" pitchFamily="66" charset="0"/>
              </a:rPr>
              <a:t> children will be able to read accurately before they begin Year 3.</a:t>
            </a:r>
          </a:p>
          <a:p>
            <a:endParaRPr lang="en-GB" sz="3200">
              <a:latin typeface="NTPreCursivefk" panose="03000400000000000000" pitchFamily="66" charset="0"/>
            </a:endParaRPr>
          </a:p>
          <a:p>
            <a:endParaRPr lang="en-GB" sz="3200">
              <a:latin typeface="NTPreCursivefk" panose="03000400000000000000" pitchFamily="66" charset="0"/>
            </a:endParaRPr>
          </a:p>
          <a:p>
            <a:pPr marL="0" indent="0">
              <a:buNone/>
            </a:pPr>
            <a:endParaRPr lang="en-GB" sz="3200">
              <a:latin typeface="NTPreCursivefk" panose="03000400000000000000" pitchFamily="66" charset="0"/>
            </a:endParaRPr>
          </a:p>
          <a:p>
            <a:endParaRPr lang="en-GB" sz="3200">
              <a:latin typeface="NTPreCursivefk" panose="03000400000000000000" pitchFamily="66" charset="0"/>
            </a:endParaRPr>
          </a:p>
          <a:p>
            <a:pPr marL="0" indent="0">
              <a:buNone/>
            </a:pPr>
            <a:endParaRPr lang="en-GB" sz="3200">
              <a:latin typeface="NTPreCursivefk" panose="03000400000000000000" pitchFamily="66" charset="0"/>
            </a:endParaRPr>
          </a:p>
          <a:p>
            <a:pPr marL="0" indent="0">
              <a:buNone/>
            </a:pPr>
            <a:endParaRPr lang="en-GB" sz="3200">
              <a:latin typeface="NTPreCursivefk" panose="03000400000000000000" pitchFamily="66" charset="0"/>
            </a:endParaRPr>
          </a:p>
          <a:p>
            <a:endParaRPr lang="en-GB" sz="3200">
              <a:latin typeface="NTPreCursivefk" panose="03000400000000000000" pitchFamily="66" charset="0"/>
            </a:endParaRPr>
          </a:p>
        </p:txBody>
      </p:sp>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The procedure of the test.</a:t>
            </a:r>
            <a:endParaRPr lang="en-GB"/>
          </a:p>
        </p:txBody>
      </p:sp>
      <p:pic>
        <p:nvPicPr>
          <p:cNvPr id="6" name="Picture 5"/>
          <p:cNvPicPr>
            <a:picLocks noChangeAspect="1"/>
          </p:cNvPicPr>
          <p:nvPr/>
        </p:nvPicPr>
        <p:blipFill>
          <a:blip r:embed="rId2"/>
          <a:stretch>
            <a:fillRect/>
          </a:stretch>
        </p:blipFill>
        <p:spPr>
          <a:xfrm>
            <a:off x="6707848" y="2723301"/>
            <a:ext cx="2829320" cy="2943636"/>
          </a:xfrm>
          <a:prstGeom prst="rect">
            <a:avLst/>
          </a:prstGeom>
        </p:spPr>
      </p:pic>
    </p:spTree>
    <p:extLst>
      <p:ext uri="{BB962C8B-B14F-4D97-AF65-F5344CB8AC3E}">
        <p14:creationId xmlns:p14="http://schemas.microsoft.com/office/powerpoint/2010/main" val="164746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en-GB" sz="4000">
                <a:latin typeface="NTPreCursivefk" panose="03000400000000000000" pitchFamily="66" charset="0"/>
              </a:rPr>
              <a:t>They will read words with 2 and 3 sounds.  For example,</a:t>
            </a:r>
          </a:p>
          <a:p>
            <a:endParaRPr lang="en-GB" sz="3200">
              <a:latin typeface="NTPreCursivefk" panose="03000400000000000000" pitchFamily="66" charset="0"/>
            </a:endParaRPr>
          </a:p>
          <a:p>
            <a:pPr marL="0" indent="0" algn="ctr">
              <a:buNone/>
            </a:pPr>
            <a:r>
              <a:rPr lang="en-GB" sz="6000">
                <a:latin typeface="NTPreCursivefk" panose="03000400000000000000" pitchFamily="66" charset="0"/>
              </a:rPr>
              <a:t>in</a:t>
            </a:r>
          </a:p>
          <a:p>
            <a:pPr marL="0" indent="0" algn="ctr">
              <a:buNone/>
            </a:pPr>
            <a:r>
              <a:rPr lang="en-GB" sz="6000">
                <a:latin typeface="NTPreCursivefk" panose="03000400000000000000" pitchFamily="66" charset="0"/>
              </a:rPr>
              <a:t>dog</a:t>
            </a:r>
          </a:p>
          <a:p>
            <a:pPr marL="0" indent="0" algn="ctr">
              <a:buNone/>
            </a:pPr>
            <a:r>
              <a:rPr lang="en-GB" sz="6000">
                <a:latin typeface="NTPreCursivefk" panose="03000400000000000000" pitchFamily="66" charset="0"/>
              </a:rPr>
              <a:t>ship</a:t>
            </a:r>
          </a:p>
          <a:p>
            <a:pPr marL="0" indent="0" algn="ctr">
              <a:buNone/>
            </a:pPr>
            <a:r>
              <a:rPr lang="en-GB" sz="6000">
                <a:latin typeface="NTPreCursivefk" panose="03000400000000000000" pitchFamily="66" charset="0"/>
              </a:rPr>
              <a:t>play</a:t>
            </a:r>
          </a:p>
          <a:p>
            <a:pPr marL="0" indent="0" algn="ctr">
              <a:buNone/>
            </a:pPr>
            <a:endParaRPr lang="en-GB" sz="6000">
              <a:latin typeface="NTPreCursivefk" panose="03000400000000000000" pitchFamily="66" charset="0"/>
            </a:endParaRPr>
          </a:p>
          <a:p>
            <a:pPr marL="0" indent="0" algn="ctr">
              <a:buNone/>
            </a:pPr>
            <a:endParaRPr lang="en-GB" sz="3200">
              <a:latin typeface="NTPreCursivefk" panose="03000400000000000000" pitchFamily="66" charset="0"/>
            </a:endParaRPr>
          </a:p>
          <a:p>
            <a:pPr marL="0" indent="0">
              <a:buNone/>
            </a:pPr>
            <a:endParaRPr lang="en-GB" sz="3200">
              <a:latin typeface="NTPreCursivefk" panose="03000400000000000000" pitchFamily="66" charset="0"/>
            </a:endParaRPr>
          </a:p>
        </p:txBody>
      </p:sp>
      <p:sp>
        <p:nvSpPr>
          <p:cNvPr id="4"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What to expect in the test?</a:t>
            </a:r>
            <a:endParaRPr lang="en-GB"/>
          </a:p>
        </p:txBody>
      </p:sp>
    </p:spTree>
    <p:extLst>
      <p:ext uri="{BB962C8B-B14F-4D97-AF65-F5344CB8AC3E}">
        <p14:creationId xmlns:p14="http://schemas.microsoft.com/office/powerpoint/2010/main" val="703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What to expect in the test?</a:t>
            </a:r>
            <a:endParaRPr lang="en-GB"/>
          </a:p>
        </p:txBody>
      </p:sp>
      <p:sp>
        <p:nvSpPr>
          <p:cNvPr id="4" name="TextBox 3"/>
          <p:cNvSpPr txBox="1"/>
          <p:nvPr/>
        </p:nvSpPr>
        <p:spPr>
          <a:xfrm>
            <a:off x="1921308" y="2446639"/>
            <a:ext cx="7228703" cy="7048083"/>
          </a:xfrm>
          <a:prstGeom prst="rect">
            <a:avLst/>
          </a:prstGeom>
          <a:noFill/>
        </p:spPr>
        <p:txBody>
          <a:bodyPr wrap="square" rtlCol="0">
            <a:spAutoFit/>
          </a:bodyPr>
          <a:lstStyle/>
          <a:p>
            <a:r>
              <a:rPr lang="en-GB" sz="2800">
                <a:latin typeface="NTPreCursivefk" panose="03000400000000000000" pitchFamily="66" charset="0"/>
              </a:rPr>
              <a:t>And then words with different letter combinations like</a:t>
            </a:r>
          </a:p>
          <a:p>
            <a:pPr algn="ctr"/>
            <a:endParaRPr lang="en-GB" sz="2800">
              <a:latin typeface="NTPreCursivefk" panose="03000400000000000000" pitchFamily="66" charset="0"/>
            </a:endParaRPr>
          </a:p>
          <a:p>
            <a:pPr algn="ctr"/>
            <a:r>
              <a:rPr lang="en-GB" sz="4200">
                <a:latin typeface="NTPreCursivefk" panose="03000400000000000000" pitchFamily="66" charset="0"/>
              </a:rPr>
              <a:t>scream</a:t>
            </a:r>
          </a:p>
          <a:p>
            <a:pPr algn="ctr"/>
            <a:r>
              <a:rPr lang="en-GB" sz="4200">
                <a:latin typeface="NTPreCursivefk" panose="03000400000000000000" pitchFamily="66" charset="0"/>
              </a:rPr>
              <a:t>phone</a:t>
            </a:r>
          </a:p>
          <a:p>
            <a:pPr algn="ctr"/>
            <a:r>
              <a:rPr lang="en-GB" sz="2800">
                <a:latin typeface="NTPreCursivefk" panose="03000400000000000000" pitchFamily="66" charset="0"/>
              </a:rPr>
              <a:t>And longer words like</a:t>
            </a:r>
          </a:p>
          <a:p>
            <a:pPr algn="ctr"/>
            <a:r>
              <a:rPr lang="en-GB" sz="4800">
                <a:latin typeface="NTPreCursivefk" panose="03000400000000000000" pitchFamily="66" charset="0"/>
              </a:rPr>
              <a:t>second</a:t>
            </a:r>
          </a:p>
          <a:p>
            <a:pPr algn="ctr"/>
            <a:r>
              <a:rPr lang="en-GB" sz="4800">
                <a:latin typeface="NTPreCursivefk" panose="03000400000000000000" pitchFamily="66" charset="0"/>
              </a:rPr>
              <a:t>tractor</a:t>
            </a:r>
          </a:p>
          <a:p>
            <a:pPr algn="ctr"/>
            <a:endParaRPr lang="en-GB" sz="4800">
              <a:latin typeface="NTPreCursivefk" panose="03000400000000000000" pitchFamily="66" charset="0"/>
            </a:endParaRPr>
          </a:p>
          <a:p>
            <a:pPr algn="ctr"/>
            <a:endParaRPr lang="en-GB" sz="4200">
              <a:latin typeface="NTPreCursivefk" panose="03000400000000000000" pitchFamily="66" charset="0"/>
            </a:endParaRPr>
          </a:p>
          <a:p>
            <a:pPr algn="ctr"/>
            <a:endParaRPr lang="en-GB" sz="4200">
              <a:latin typeface="NTPreCursivefk" panose="03000400000000000000" pitchFamily="66" charset="0"/>
            </a:endParaRPr>
          </a:p>
          <a:p>
            <a:endParaRPr lang="en-GB" sz="2800">
              <a:latin typeface="NTPreCursivefk" panose="03000400000000000000" pitchFamily="66" charset="0"/>
            </a:endParaRPr>
          </a:p>
          <a:p>
            <a:endParaRPr lang="en-GB" sz="2800">
              <a:latin typeface="NTPreCursivefk" panose="03000400000000000000" pitchFamily="66" charset="0"/>
            </a:endParaRPr>
          </a:p>
        </p:txBody>
      </p:sp>
    </p:spTree>
    <p:extLst>
      <p:ext uri="{BB962C8B-B14F-4D97-AF65-F5344CB8AC3E}">
        <p14:creationId xmlns:p14="http://schemas.microsoft.com/office/powerpoint/2010/main" val="174461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200">
                <a:latin typeface="NTPreCursivefk" panose="03000400000000000000" pitchFamily="66" charset="0"/>
              </a:rPr>
              <a:t>Children will be encouraged to sound out each word.</a:t>
            </a:r>
          </a:p>
          <a:p>
            <a:endParaRPr lang="en-GB" sz="3200">
              <a:latin typeface="NTPreCursivefk" panose="03000400000000000000" pitchFamily="66" charset="0"/>
            </a:endParaRPr>
          </a:p>
          <a:p>
            <a:pPr marL="0" indent="0" algn="ctr">
              <a:buNone/>
            </a:pPr>
            <a:r>
              <a:rPr lang="en-GB" sz="3200">
                <a:latin typeface="NTPreCursivefk" panose="03000400000000000000" pitchFamily="66" charset="0"/>
              </a:rPr>
              <a:t>ship</a:t>
            </a:r>
          </a:p>
          <a:p>
            <a:pPr marL="0" indent="0" algn="ctr">
              <a:buNone/>
            </a:pPr>
            <a:r>
              <a:rPr lang="en-GB" sz="3200">
                <a:latin typeface="NTPreCursivefk" panose="03000400000000000000" pitchFamily="66" charset="0"/>
              </a:rPr>
              <a:t>light</a:t>
            </a:r>
          </a:p>
          <a:p>
            <a:pPr marL="0" indent="0" algn="ctr">
              <a:buNone/>
            </a:pPr>
            <a:r>
              <a:rPr lang="en-GB" sz="3200">
                <a:latin typeface="NTPreCursivefk" panose="03000400000000000000" pitchFamily="66" charset="0"/>
              </a:rPr>
              <a:t>snow</a:t>
            </a:r>
          </a:p>
          <a:p>
            <a:pPr marL="0" indent="0" algn="ctr">
              <a:buNone/>
            </a:pPr>
            <a:endParaRPr lang="en-GB" sz="3200">
              <a:latin typeface="NTPreCursivefk" panose="03000400000000000000" pitchFamily="66" charset="0"/>
            </a:endParaRPr>
          </a:p>
          <a:p>
            <a:pPr marL="0" indent="0" algn="ctr">
              <a:buNone/>
            </a:pPr>
            <a:endParaRPr lang="en-GB" sz="3200">
              <a:latin typeface="NTPreCursivefk" panose="03000400000000000000" pitchFamily="66" charset="0"/>
            </a:endParaRPr>
          </a:p>
          <a:p>
            <a:pPr marL="0" indent="0" algn="ctr">
              <a:buNone/>
            </a:pPr>
            <a:endParaRPr lang="en-GB" sz="3200">
              <a:latin typeface="NTPreCursivefk" panose="03000400000000000000" pitchFamily="66" charset="0"/>
            </a:endParaRPr>
          </a:p>
        </p:txBody>
      </p:sp>
      <p:sp>
        <p:nvSpPr>
          <p:cNvPr id="4"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What to expect in the test?</a:t>
            </a:r>
            <a:endParaRPr lang="en-GB"/>
          </a:p>
        </p:txBody>
      </p:sp>
    </p:spTree>
    <p:extLst>
      <p:ext uri="{BB962C8B-B14F-4D97-AF65-F5344CB8AC3E}">
        <p14:creationId xmlns:p14="http://schemas.microsoft.com/office/powerpoint/2010/main" val="1676550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066270" y="2674390"/>
            <a:ext cx="5210061" cy="3416300"/>
          </a:xfrm>
          <a:prstGeom prst="rect">
            <a:avLst/>
          </a:prstGeom>
        </p:spPr>
      </p:pic>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What to expect in the test?</a:t>
            </a:r>
            <a:endParaRPr lang="en-GB"/>
          </a:p>
        </p:txBody>
      </p:sp>
      <p:sp>
        <p:nvSpPr>
          <p:cNvPr id="6" name="TextBox 5"/>
          <p:cNvSpPr txBox="1"/>
          <p:nvPr/>
        </p:nvSpPr>
        <p:spPr>
          <a:xfrm>
            <a:off x="827902" y="2788004"/>
            <a:ext cx="3929449" cy="1754326"/>
          </a:xfrm>
          <a:prstGeom prst="rect">
            <a:avLst/>
          </a:prstGeom>
          <a:noFill/>
        </p:spPr>
        <p:txBody>
          <a:bodyPr wrap="square" rtlCol="0">
            <a:spAutoFit/>
          </a:bodyPr>
          <a:lstStyle/>
          <a:p>
            <a:r>
              <a:rPr lang="en-GB" sz="3600">
                <a:latin typeface="NTPreCursivefk" panose="03000400000000000000" pitchFamily="66" charset="0"/>
              </a:rPr>
              <a:t>Children will see words that look like this in the test.</a:t>
            </a:r>
          </a:p>
        </p:txBody>
      </p:sp>
      <p:sp>
        <p:nvSpPr>
          <p:cNvPr id="7" name="TextBox 6"/>
          <p:cNvSpPr txBox="1"/>
          <p:nvPr/>
        </p:nvSpPr>
        <p:spPr>
          <a:xfrm>
            <a:off x="5348230" y="6001620"/>
            <a:ext cx="2323070" cy="707886"/>
          </a:xfrm>
          <a:prstGeom prst="rect">
            <a:avLst/>
          </a:prstGeom>
          <a:noFill/>
        </p:spPr>
        <p:txBody>
          <a:bodyPr wrap="square" rtlCol="0">
            <a:spAutoFit/>
          </a:bodyPr>
          <a:lstStyle/>
          <a:p>
            <a:r>
              <a:rPr lang="en-GB" sz="4000">
                <a:latin typeface="NTPreCursivefk" panose="03000400000000000000" pitchFamily="66" charset="0"/>
              </a:rPr>
              <a:t>Real words</a:t>
            </a:r>
          </a:p>
        </p:txBody>
      </p:sp>
      <p:sp>
        <p:nvSpPr>
          <p:cNvPr id="9" name="Rectangle 8"/>
          <p:cNvSpPr/>
          <p:nvPr/>
        </p:nvSpPr>
        <p:spPr>
          <a:xfrm>
            <a:off x="9916367" y="4357664"/>
            <a:ext cx="1064715" cy="369332"/>
          </a:xfrm>
          <a:prstGeom prst="rect">
            <a:avLst/>
          </a:prstGeom>
        </p:spPr>
        <p:txBody>
          <a:bodyPr wrap="none">
            <a:spAutoFit/>
          </a:bodyPr>
          <a:lstStyle/>
          <a:p>
            <a:r>
              <a:rPr lang="en-GB">
                <a:latin typeface="NTPreCursivefk" panose="03000400000000000000" pitchFamily="66" charset="0"/>
              </a:rPr>
              <a:t>alien words</a:t>
            </a:r>
          </a:p>
        </p:txBody>
      </p:sp>
    </p:spTree>
    <p:extLst>
      <p:ext uri="{BB962C8B-B14F-4D97-AF65-F5344CB8AC3E}">
        <p14:creationId xmlns:p14="http://schemas.microsoft.com/office/powerpoint/2010/main" val="61985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Some things that children sometimes find difficult.</a:t>
            </a:r>
            <a:endParaRPr lang="en-GB"/>
          </a:p>
        </p:txBody>
      </p:sp>
      <p:sp>
        <p:nvSpPr>
          <p:cNvPr id="2" name="Content Placeholder 1"/>
          <p:cNvSpPr>
            <a:spLocks noGrp="1"/>
          </p:cNvSpPr>
          <p:nvPr>
            <p:ph idx="1"/>
          </p:nvPr>
        </p:nvSpPr>
        <p:spPr>
          <a:xfrm>
            <a:off x="1154954" y="2603500"/>
            <a:ext cx="8761413" cy="4106006"/>
          </a:xfrm>
        </p:spPr>
        <p:txBody>
          <a:bodyPr>
            <a:normAutofit fontScale="40000" lnSpcReduction="20000"/>
          </a:bodyPr>
          <a:lstStyle/>
          <a:p>
            <a:r>
              <a:rPr lang="en-GB" sz="6900">
                <a:latin typeface="NTPreCursivefk" panose="03000400000000000000" pitchFamily="66" charset="0"/>
              </a:rPr>
              <a:t>Trying to make sense of alien words.</a:t>
            </a:r>
          </a:p>
          <a:p>
            <a:pPr marL="0" indent="0">
              <a:buNone/>
            </a:pPr>
            <a:r>
              <a:rPr lang="en-GB" sz="6900">
                <a:latin typeface="NTPreCursivefk" panose="03000400000000000000" pitchFamily="66" charset="0"/>
              </a:rPr>
              <a:t>For example, </a:t>
            </a:r>
            <a:r>
              <a:rPr lang="en-GB" sz="6900" err="1">
                <a:solidFill>
                  <a:srgbClr val="FF0000"/>
                </a:solidFill>
                <a:latin typeface="NTPreCursivefk" panose="03000400000000000000" pitchFamily="66" charset="0"/>
              </a:rPr>
              <a:t>stribe</a:t>
            </a:r>
            <a:r>
              <a:rPr lang="en-GB" sz="6900">
                <a:solidFill>
                  <a:srgbClr val="FF0000"/>
                </a:solidFill>
                <a:latin typeface="NTPreCursivefk" panose="03000400000000000000" pitchFamily="66" charset="0"/>
              </a:rPr>
              <a:t> </a:t>
            </a:r>
            <a:r>
              <a:rPr lang="en-GB" sz="6900">
                <a:solidFill>
                  <a:schemeClr val="tx1"/>
                </a:solidFill>
                <a:latin typeface="NTPreCursivefk" panose="03000400000000000000" pitchFamily="66" charset="0"/>
              </a:rPr>
              <a:t>might be read as </a:t>
            </a:r>
            <a:r>
              <a:rPr lang="en-GB" sz="6900">
                <a:solidFill>
                  <a:srgbClr val="FF0000"/>
                </a:solidFill>
                <a:latin typeface="NTPreCursivefk" panose="03000400000000000000" pitchFamily="66" charset="0"/>
              </a:rPr>
              <a:t>stripe.</a:t>
            </a:r>
          </a:p>
          <a:p>
            <a:pPr>
              <a:buFont typeface="Wingdings" panose="05000000000000000000" pitchFamily="2" charset="2"/>
              <a:buChar char="Ø"/>
            </a:pPr>
            <a:r>
              <a:rPr lang="en-GB" sz="6900">
                <a:latin typeface="NTPreCursivefk" panose="03000400000000000000" pitchFamily="66" charset="0"/>
              </a:rPr>
              <a:t>Chunking/compound words (</a:t>
            </a:r>
            <a:r>
              <a:rPr lang="en-GB" sz="6900">
                <a:solidFill>
                  <a:srgbClr val="FF0000"/>
                </a:solidFill>
                <a:latin typeface="NTPreCursivefk" panose="03000400000000000000" pitchFamily="66" charset="0"/>
              </a:rPr>
              <a:t>pumpkin /</a:t>
            </a:r>
            <a:r>
              <a:rPr lang="en-GB" sz="6900" err="1">
                <a:solidFill>
                  <a:srgbClr val="FF0000"/>
                </a:solidFill>
                <a:latin typeface="NTPreCursivefk" panose="03000400000000000000" pitchFamily="66" charset="0"/>
              </a:rPr>
              <a:t>strighmer</a:t>
            </a:r>
            <a:r>
              <a:rPr lang="en-GB" sz="6900">
                <a:solidFill>
                  <a:srgbClr val="FF0000"/>
                </a:solidFill>
                <a:latin typeface="NTPreCursivefk" panose="03000400000000000000" pitchFamily="66" charset="0"/>
              </a:rPr>
              <a:t>/sunshine</a:t>
            </a:r>
            <a:r>
              <a:rPr lang="en-GB" sz="6900">
                <a:latin typeface="NTPreCursivefk" panose="03000400000000000000" pitchFamily="66" charset="0"/>
              </a:rPr>
              <a:t>)</a:t>
            </a:r>
          </a:p>
          <a:p>
            <a:pPr>
              <a:buFont typeface="Wingdings" panose="05000000000000000000" pitchFamily="2" charset="2"/>
              <a:buChar char="Ø"/>
            </a:pPr>
            <a:r>
              <a:rPr lang="en-GB" sz="6900">
                <a:latin typeface="NTPreCursivefk" panose="03000400000000000000" pitchFamily="66" charset="0"/>
              </a:rPr>
              <a:t>Confusion between phonemes and their corresponding letter names (</a:t>
            </a:r>
            <a:r>
              <a:rPr lang="en-GB" sz="6900">
                <a:solidFill>
                  <a:srgbClr val="FF0000"/>
                </a:solidFill>
                <a:latin typeface="NTPreCursivefk" panose="03000400000000000000" pitchFamily="66" charset="0"/>
              </a:rPr>
              <a:t>a A</a:t>
            </a:r>
            <a:r>
              <a:rPr lang="en-GB" sz="6900">
                <a:latin typeface="NTPreCursivefk" panose="03000400000000000000" pitchFamily="66" charset="0"/>
              </a:rPr>
              <a:t>)</a:t>
            </a:r>
          </a:p>
          <a:p>
            <a:pPr>
              <a:buFont typeface="Wingdings" panose="05000000000000000000" pitchFamily="2" charset="2"/>
              <a:buChar char="Ø"/>
            </a:pPr>
            <a:r>
              <a:rPr lang="en-GB" sz="6900">
                <a:latin typeface="NTPreCursivefk" panose="03000400000000000000" pitchFamily="66" charset="0"/>
              </a:rPr>
              <a:t>Recognising digraphs/</a:t>
            </a:r>
            <a:r>
              <a:rPr lang="en-GB" sz="6900" err="1">
                <a:latin typeface="NTPreCursivefk" panose="03000400000000000000" pitchFamily="66" charset="0"/>
              </a:rPr>
              <a:t>trigraphs</a:t>
            </a:r>
            <a:r>
              <a:rPr lang="en-GB" sz="6900">
                <a:latin typeface="NTPreCursivefk" panose="03000400000000000000" pitchFamily="66" charset="0"/>
              </a:rPr>
              <a:t> within words, especially split vowel digraphs, </a:t>
            </a:r>
            <a:r>
              <a:rPr lang="en-GB" sz="6900">
                <a:solidFill>
                  <a:srgbClr val="FF0000"/>
                </a:solidFill>
                <a:latin typeface="NTPreCursivefk" panose="03000400000000000000" pitchFamily="66" charset="0"/>
              </a:rPr>
              <a:t>au, aw, </a:t>
            </a:r>
            <a:r>
              <a:rPr lang="en-GB" sz="6900" err="1">
                <a:solidFill>
                  <a:srgbClr val="FF0000"/>
                </a:solidFill>
                <a:latin typeface="NTPreCursivefk" panose="03000400000000000000" pitchFamily="66" charset="0"/>
              </a:rPr>
              <a:t>ue</a:t>
            </a:r>
            <a:r>
              <a:rPr lang="en-GB" sz="6900">
                <a:solidFill>
                  <a:srgbClr val="FF0000"/>
                </a:solidFill>
                <a:latin typeface="NTPreCursivefk" panose="03000400000000000000" pitchFamily="66" charset="0"/>
              </a:rPr>
              <a:t>, </a:t>
            </a:r>
            <a:r>
              <a:rPr lang="en-GB" sz="6900" err="1">
                <a:solidFill>
                  <a:srgbClr val="FF0000"/>
                </a:solidFill>
                <a:latin typeface="NTPreCursivefk" panose="03000400000000000000" pitchFamily="66" charset="0"/>
              </a:rPr>
              <a:t>i</a:t>
            </a:r>
            <a:r>
              <a:rPr lang="en-GB" sz="6900">
                <a:solidFill>
                  <a:srgbClr val="FF0000"/>
                </a:solidFill>
                <a:latin typeface="NTPreCursivefk" panose="03000400000000000000" pitchFamily="66" charset="0"/>
              </a:rPr>
              <a:t>-e, a-e….</a:t>
            </a:r>
          </a:p>
          <a:p>
            <a:pPr>
              <a:buFont typeface="Wingdings" panose="05000000000000000000" pitchFamily="2" charset="2"/>
              <a:buChar char="Ø"/>
            </a:pPr>
            <a:r>
              <a:rPr lang="en-GB" sz="6900">
                <a:latin typeface="NTPreCursivefk" panose="03000400000000000000" pitchFamily="66" charset="0"/>
              </a:rPr>
              <a:t>Trying the “alternatives” out especially for vowels </a:t>
            </a:r>
          </a:p>
          <a:p>
            <a:pPr marL="0" indent="0">
              <a:buNone/>
            </a:pPr>
            <a:r>
              <a:rPr lang="en-GB" sz="6900">
                <a:latin typeface="NTPreCursivefk" panose="03000400000000000000" pitchFamily="66" charset="0"/>
              </a:rPr>
              <a:t>                   (</a:t>
            </a:r>
            <a:r>
              <a:rPr lang="en-GB" sz="6900">
                <a:solidFill>
                  <a:srgbClr val="FF0000"/>
                </a:solidFill>
                <a:latin typeface="NTPreCursivefk" panose="03000400000000000000" pitchFamily="66" charset="0"/>
              </a:rPr>
              <a:t>human, giant, circus</a:t>
            </a:r>
            <a:r>
              <a:rPr lang="en-GB" sz="6900">
                <a:latin typeface="NTPreCursivefk" panose="03000400000000000000" pitchFamily="66" charset="0"/>
              </a:rPr>
              <a:t>)</a:t>
            </a:r>
          </a:p>
          <a:p>
            <a:pPr marL="0" indent="0">
              <a:buNone/>
            </a:pPr>
            <a:endParaRPr lang="en-GB" sz="2800">
              <a:latin typeface="NTPreCursivefk" panose="03000400000000000000" pitchFamily="66" charset="0"/>
            </a:endParaRPr>
          </a:p>
        </p:txBody>
      </p:sp>
    </p:spTree>
    <p:extLst>
      <p:ext uri="{BB962C8B-B14F-4D97-AF65-F5344CB8AC3E}">
        <p14:creationId xmlns:p14="http://schemas.microsoft.com/office/powerpoint/2010/main" val="476700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How can you help?</a:t>
            </a:r>
            <a:endParaRPr lang="en-GB"/>
          </a:p>
        </p:txBody>
      </p:sp>
      <p:sp>
        <p:nvSpPr>
          <p:cNvPr id="8" name="Text Box 4"/>
          <p:cNvSpPr txBox="1">
            <a:spLocks noGrp="1" noChangeArrowheads="1"/>
          </p:cNvSpPr>
          <p:nvPr>
            <p:ph idx="1"/>
          </p:nvPr>
        </p:nvSpPr>
        <p:spPr bwMode="auto">
          <a:xfrm>
            <a:off x="1154954" y="2340621"/>
            <a:ext cx="8761413"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marL="0" indent="0" algn="ctr" eaLnBrk="1" hangingPunct="1">
              <a:spcBef>
                <a:spcPct val="50000"/>
              </a:spcBef>
              <a:buNone/>
            </a:pPr>
            <a:r>
              <a:rPr lang="en-GB" altLang="en-US" sz="2800" u="sng">
                <a:latin typeface="NTPreCursivefk" panose="03000400000000000000" pitchFamily="66" charset="0"/>
                <a:cs typeface="Arial" panose="020B0604020202020204" pitchFamily="34" charset="0"/>
              </a:rPr>
              <a:t>MAKE READING FUN!</a:t>
            </a:r>
          </a:p>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Read as much as possible with your child. Visit the library too!</a:t>
            </a:r>
          </a:p>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Read a recipe and cook something together!</a:t>
            </a:r>
          </a:p>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Put your child in charge of reading the shopping list.</a:t>
            </a:r>
          </a:p>
        </p:txBody>
      </p:sp>
    </p:spTree>
    <p:extLst>
      <p:ext uri="{BB962C8B-B14F-4D97-AF65-F5344CB8AC3E}">
        <p14:creationId xmlns:p14="http://schemas.microsoft.com/office/powerpoint/2010/main" val="2654941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When reading…</a:t>
            </a:r>
            <a:endParaRPr lang="en-GB"/>
          </a:p>
        </p:txBody>
      </p:sp>
      <p:sp>
        <p:nvSpPr>
          <p:cNvPr id="8" name="Text Box 4"/>
          <p:cNvSpPr txBox="1">
            <a:spLocks noGrp="1" noChangeArrowheads="1"/>
          </p:cNvSpPr>
          <p:nvPr>
            <p:ph idx="1"/>
          </p:nvPr>
        </p:nvSpPr>
        <p:spPr bwMode="auto">
          <a:xfrm>
            <a:off x="1154954" y="2340621"/>
            <a:ext cx="8761413"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 typeface="Wingdings" panose="05000000000000000000" pitchFamily="2" charset="2"/>
              <a:buChar char="Ø"/>
            </a:pPr>
            <a:r>
              <a:rPr lang="en-GB" altLang="en-US" sz="2800" dirty="0">
                <a:latin typeface="NTPreCursivefk" panose="03000400000000000000" pitchFamily="66" charset="0"/>
                <a:cs typeface="Arial" panose="020B0604020202020204" pitchFamily="34" charset="0"/>
              </a:rPr>
              <a:t>Encourage your child to break up a word into its sounds if they cannot read it on sight. Focus particularly on spotting groups of letters that make one sound.  If they struggle encourage them to put the sound buttons on the words before blending.</a:t>
            </a:r>
          </a:p>
          <a:p>
            <a:pPr marL="0" indent="0" eaLnBrk="1" hangingPunct="1">
              <a:spcBef>
                <a:spcPct val="50000"/>
              </a:spcBef>
              <a:buNone/>
            </a:pPr>
            <a:r>
              <a:rPr lang="en-GB" altLang="en-US" sz="2800" dirty="0">
                <a:latin typeface="NTPreCursivefk" panose="03000400000000000000" pitchFamily="66" charset="0"/>
                <a:cs typeface="Arial" panose="020B0604020202020204" pitchFamily="34" charset="0"/>
              </a:rPr>
              <a:t>For example, 2 letters making one sound        c</a:t>
            </a:r>
            <a:r>
              <a:rPr lang="en-GB" altLang="en-US" sz="2800" dirty="0">
                <a:solidFill>
                  <a:srgbClr val="CC0000"/>
                </a:solidFill>
                <a:latin typeface="NTPreCursivefk" panose="03000400000000000000" pitchFamily="66" charset="0"/>
                <a:cs typeface="Arial" panose="020B0604020202020204" pitchFamily="34" charset="0"/>
              </a:rPr>
              <a:t>ow </a:t>
            </a:r>
          </a:p>
          <a:p>
            <a:pPr eaLnBrk="1" hangingPunct="1">
              <a:spcBef>
                <a:spcPct val="50000"/>
              </a:spcBef>
              <a:buFontTx/>
              <a:buNone/>
            </a:pPr>
            <a:r>
              <a:rPr lang="en-GB" altLang="en-US" sz="2800" dirty="0">
                <a:latin typeface="NTPreCursivefk" panose="03000400000000000000" pitchFamily="66" charset="0"/>
                <a:cs typeface="Arial" panose="020B0604020202020204" pitchFamily="34" charset="0"/>
              </a:rPr>
              <a:t>              3 letters making one sound        n</a:t>
            </a:r>
            <a:r>
              <a:rPr lang="en-GB" altLang="en-US" sz="2800" dirty="0">
                <a:solidFill>
                  <a:srgbClr val="CC0000"/>
                </a:solidFill>
                <a:latin typeface="NTPreCursivefk" panose="03000400000000000000" pitchFamily="66" charset="0"/>
                <a:cs typeface="Arial" panose="020B0604020202020204" pitchFamily="34" charset="0"/>
              </a:rPr>
              <a:t>igh</a:t>
            </a:r>
            <a:r>
              <a:rPr lang="en-GB" altLang="en-US" sz="2800" dirty="0">
                <a:latin typeface="NTPreCursivefk" panose="03000400000000000000" pitchFamily="66" charset="0"/>
                <a:cs typeface="Arial" panose="020B0604020202020204" pitchFamily="34" charset="0"/>
              </a:rPr>
              <a:t>t</a:t>
            </a:r>
          </a:p>
          <a:p>
            <a:pPr eaLnBrk="1" hangingPunct="1">
              <a:spcBef>
                <a:spcPct val="50000"/>
              </a:spcBef>
              <a:buFontTx/>
              <a:buNone/>
            </a:pPr>
            <a:r>
              <a:rPr lang="en-GB" altLang="en-US" sz="2800" dirty="0">
                <a:latin typeface="NTPreCursivefk" panose="03000400000000000000" pitchFamily="66" charset="0"/>
                <a:cs typeface="Arial" panose="020B0604020202020204" pitchFamily="34" charset="0"/>
              </a:rPr>
              <a:t>              2 vowels with a consonant in between     sp</a:t>
            </a:r>
            <a:r>
              <a:rPr lang="en-GB" altLang="en-US" sz="2800" dirty="0">
                <a:solidFill>
                  <a:srgbClr val="CC0000"/>
                </a:solidFill>
                <a:latin typeface="NTPreCursivefk" panose="03000400000000000000" pitchFamily="66" charset="0"/>
                <a:cs typeface="Arial" panose="020B0604020202020204" pitchFamily="34" charset="0"/>
              </a:rPr>
              <a:t>i</a:t>
            </a:r>
            <a:r>
              <a:rPr lang="en-GB" altLang="en-US" sz="2800" dirty="0">
                <a:latin typeface="NTPreCursivefk" panose="03000400000000000000" pitchFamily="66" charset="0"/>
                <a:cs typeface="Arial" panose="020B0604020202020204" pitchFamily="34" charset="0"/>
              </a:rPr>
              <a:t>n</a:t>
            </a:r>
            <a:r>
              <a:rPr lang="en-GB" altLang="en-US" sz="2800" dirty="0">
                <a:solidFill>
                  <a:srgbClr val="CC0000"/>
                </a:solidFill>
                <a:latin typeface="NTPreCursivefk" panose="03000400000000000000" pitchFamily="66" charset="0"/>
                <a:cs typeface="Arial" panose="020B0604020202020204" pitchFamily="34" charset="0"/>
              </a:rPr>
              <a:t>e   - </a:t>
            </a:r>
            <a:r>
              <a:rPr lang="en-GB" altLang="en-US" sz="2800" dirty="0" err="1">
                <a:solidFill>
                  <a:srgbClr val="CC0000"/>
                </a:solidFill>
                <a:latin typeface="NTPreCursivefk" panose="03000400000000000000" pitchFamily="66" charset="0"/>
                <a:cs typeface="Arial" panose="020B0604020202020204" pitchFamily="34" charset="0"/>
              </a:rPr>
              <a:t>i_e</a:t>
            </a:r>
            <a:r>
              <a:rPr lang="en-GB" altLang="en-US" sz="2800" dirty="0">
                <a:solidFill>
                  <a:srgbClr val="CC0000"/>
                </a:solidFill>
                <a:latin typeface="NTPreCursivefk" panose="03000400000000000000" pitchFamily="66" charset="0"/>
                <a:cs typeface="Arial" panose="020B0604020202020204" pitchFamily="34" charset="0"/>
              </a:rPr>
              <a:t>  </a:t>
            </a:r>
          </a:p>
        </p:txBody>
      </p:sp>
    </p:spTree>
    <p:extLst>
      <p:ext uri="{BB962C8B-B14F-4D97-AF65-F5344CB8AC3E}">
        <p14:creationId xmlns:p14="http://schemas.microsoft.com/office/powerpoint/2010/main" val="23821215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AD351-5F6D-0CB8-3BC6-1CF8BFA541B1}"/>
              </a:ext>
            </a:extLst>
          </p:cNvPr>
          <p:cNvSpPr>
            <a:spLocks noGrp="1"/>
          </p:cNvSpPr>
          <p:nvPr>
            <p:ph type="title"/>
          </p:nvPr>
        </p:nvSpPr>
        <p:spPr/>
        <p:txBody>
          <a:bodyPr/>
          <a:lstStyle/>
          <a:p>
            <a:r>
              <a:rPr lang="en-US" sz="5400" dirty="0">
                <a:latin typeface="NTPreCursivefk"/>
              </a:rPr>
              <a:t>More about sound buttons.</a:t>
            </a:r>
          </a:p>
        </p:txBody>
      </p:sp>
      <p:pic>
        <p:nvPicPr>
          <p:cNvPr id="4" name="Content Placeholder 3" descr="A group of purple and white cards with words&#10;&#10;AI-generated content may be incorrect.">
            <a:extLst>
              <a:ext uri="{FF2B5EF4-FFF2-40B4-BE49-F238E27FC236}">
                <a16:creationId xmlns:a16="http://schemas.microsoft.com/office/drawing/2014/main" id="{FEAE195A-A664-025A-C90A-6BF962E53EF5}"/>
              </a:ext>
            </a:extLst>
          </p:cNvPr>
          <p:cNvPicPr>
            <a:picLocks noGrp="1" noChangeAspect="1"/>
          </p:cNvPicPr>
          <p:nvPr>
            <p:ph idx="1"/>
          </p:nvPr>
        </p:nvPicPr>
        <p:blipFill>
          <a:blip r:embed="rId2"/>
          <a:stretch>
            <a:fillRect/>
          </a:stretch>
        </p:blipFill>
        <p:spPr>
          <a:xfrm>
            <a:off x="1154160" y="2525712"/>
            <a:ext cx="4953000" cy="1800225"/>
          </a:xfrm>
        </p:spPr>
      </p:pic>
      <p:sp>
        <p:nvSpPr>
          <p:cNvPr id="5" name="TextBox 4">
            <a:extLst>
              <a:ext uri="{FF2B5EF4-FFF2-40B4-BE49-F238E27FC236}">
                <a16:creationId xmlns:a16="http://schemas.microsoft.com/office/drawing/2014/main" id="{8F0412A0-B1AD-A6EB-73DD-DC0DDEAB42B7}"/>
              </a:ext>
            </a:extLst>
          </p:cNvPr>
          <p:cNvSpPr txBox="1"/>
          <p:nvPr/>
        </p:nvSpPr>
        <p:spPr>
          <a:xfrm>
            <a:off x="6619277" y="2586524"/>
            <a:ext cx="4347957"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NTPreCursivefk"/>
              </a:rPr>
              <a:t>Sound buttons are visual clues on words to help children identify the sounds to read.</a:t>
            </a:r>
          </a:p>
        </p:txBody>
      </p:sp>
      <p:sp>
        <p:nvSpPr>
          <p:cNvPr id="6" name="TextBox 5">
            <a:extLst>
              <a:ext uri="{FF2B5EF4-FFF2-40B4-BE49-F238E27FC236}">
                <a16:creationId xmlns:a16="http://schemas.microsoft.com/office/drawing/2014/main" id="{8335EABD-3EF1-FE04-9172-8A48003C28DB}"/>
              </a:ext>
            </a:extLst>
          </p:cNvPr>
          <p:cNvSpPr txBox="1"/>
          <p:nvPr/>
        </p:nvSpPr>
        <p:spPr>
          <a:xfrm>
            <a:off x="2428875" y="5276850"/>
            <a:ext cx="748665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NTPreCursivefk"/>
                <a:hlinkClick r:id="rId3"/>
              </a:rPr>
              <a:t>https://www.youtube.com/watch?v=42AkGNauKa8</a:t>
            </a:r>
            <a:endParaRPr lang="en-US"/>
          </a:p>
          <a:p>
            <a:endParaRPr lang="en-US" sz="2400" dirty="0">
              <a:latin typeface="NTPreCursivefk"/>
            </a:endParaRPr>
          </a:p>
        </p:txBody>
      </p:sp>
    </p:spTree>
    <p:extLst>
      <p:ext uri="{BB962C8B-B14F-4D97-AF65-F5344CB8AC3E}">
        <p14:creationId xmlns:p14="http://schemas.microsoft.com/office/powerpoint/2010/main" val="8116221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When reading…</a:t>
            </a:r>
            <a:endParaRPr lang="en-GB"/>
          </a:p>
        </p:txBody>
      </p:sp>
      <p:sp>
        <p:nvSpPr>
          <p:cNvPr id="8" name="Text Box 4"/>
          <p:cNvSpPr txBox="1">
            <a:spLocks noGrp="1" noChangeArrowheads="1"/>
          </p:cNvSpPr>
          <p:nvPr>
            <p:ph idx="1"/>
          </p:nvPr>
        </p:nvSpPr>
        <p:spPr bwMode="auto">
          <a:xfrm>
            <a:off x="1154954" y="2482289"/>
            <a:ext cx="8761413"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If your child is struggling to decode a word encourage them to say each sound from left to right.</a:t>
            </a:r>
          </a:p>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Encourage your child to blend the sounds by moving their finger from left to right under the whole word.</a:t>
            </a:r>
          </a:p>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Discuss the meaning of words that your child has read.</a:t>
            </a:r>
          </a:p>
          <a:p>
            <a:pPr eaLnBrk="1" hangingPunct="1">
              <a:spcBef>
                <a:spcPct val="50000"/>
              </a:spcBef>
              <a:buFont typeface="Wingdings" panose="05000000000000000000" pitchFamily="2" charset="2"/>
              <a:buChar char="Ø"/>
            </a:pPr>
            <a:r>
              <a:rPr lang="en-GB" altLang="en-US" sz="2800">
                <a:latin typeface="NTPreCursivefk" panose="03000400000000000000" pitchFamily="66" charset="0"/>
                <a:cs typeface="Arial" panose="020B0604020202020204" pitchFamily="34" charset="0"/>
              </a:rPr>
              <a:t>Encourage and praise – get them to have a ‘good guess’.</a:t>
            </a:r>
          </a:p>
        </p:txBody>
      </p:sp>
    </p:spTree>
    <p:extLst>
      <p:ext uri="{BB962C8B-B14F-4D97-AF65-F5344CB8AC3E}">
        <p14:creationId xmlns:p14="http://schemas.microsoft.com/office/powerpoint/2010/main" val="32102624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After the test.</a:t>
            </a:r>
            <a:endParaRPr lang="en-GB"/>
          </a:p>
        </p:txBody>
      </p:sp>
      <p:sp>
        <p:nvSpPr>
          <p:cNvPr id="8" name="Text Box 4"/>
          <p:cNvSpPr txBox="1">
            <a:spLocks noGrp="1" noChangeArrowheads="1"/>
          </p:cNvSpPr>
          <p:nvPr>
            <p:ph idx="1"/>
          </p:nvPr>
        </p:nvSpPr>
        <p:spPr bwMode="auto">
          <a:xfrm>
            <a:off x="1154954" y="2482289"/>
            <a:ext cx="9212539"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marL="0" indent="0" eaLnBrk="1" hangingPunct="1">
              <a:spcBef>
                <a:spcPct val="50000"/>
              </a:spcBef>
              <a:buNone/>
            </a:pPr>
            <a:r>
              <a:rPr lang="en-GB" sz="2800">
                <a:latin typeface="NTPreCursivefk" panose="03000400000000000000" pitchFamily="66" charset="0"/>
              </a:rPr>
              <a:t>We will inform you on your child’s progress towards the end of the Summer term. </a:t>
            </a:r>
          </a:p>
          <a:p>
            <a:pPr marL="0" indent="0" eaLnBrk="1" hangingPunct="1">
              <a:spcBef>
                <a:spcPct val="50000"/>
              </a:spcBef>
              <a:buNone/>
            </a:pPr>
            <a:r>
              <a:rPr lang="en-GB" sz="2800">
                <a:latin typeface="NTPreCursivefk" panose="03000400000000000000" pitchFamily="66" charset="0"/>
              </a:rPr>
              <a:t>If your child found the test tricky we will inform you of what support we have put in place to help them improve and what you can do at home to help them as well. </a:t>
            </a:r>
          </a:p>
          <a:p>
            <a:pPr marL="0" indent="0" eaLnBrk="1" hangingPunct="1">
              <a:spcBef>
                <a:spcPct val="50000"/>
              </a:spcBef>
              <a:buNone/>
            </a:pPr>
            <a:r>
              <a:rPr lang="en-GB" sz="2800">
                <a:latin typeface="NTPreCursivefk" panose="03000400000000000000" pitchFamily="66" charset="0"/>
              </a:rPr>
              <a:t>Children who have not met the standard will retake the check when they are in Year 2. All children are individuals and all develop at different rates. The screening check ensures that teachers understand which children need extra help with phonic decoding. </a:t>
            </a:r>
            <a:endParaRPr lang="en-GB" altLang="en-US" sz="2800">
              <a:solidFill>
                <a:srgbClr val="CC0000"/>
              </a:solidFill>
              <a:latin typeface="NTPreCursivefk" panose="03000400000000000000" pitchFamily="66" charset="0"/>
              <a:cs typeface="Arial" panose="020B0604020202020204" pitchFamily="34" charset="0"/>
            </a:endParaRPr>
          </a:p>
        </p:txBody>
      </p:sp>
    </p:spTree>
    <p:extLst>
      <p:ext uri="{BB962C8B-B14F-4D97-AF65-F5344CB8AC3E}">
        <p14:creationId xmlns:p14="http://schemas.microsoft.com/office/powerpoint/2010/main" val="23983832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A final note.</a:t>
            </a:r>
            <a:endParaRPr lang="en-GB"/>
          </a:p>
        </p:txBody>
      </p:sp>
      <p:sp>
        <p:nvSpPr>
          <p:cNvPr id="8" name="Text Box 4"/>
          <p:cNvSpPr txBox="1">
            <a:spLocks noGrp="1" noChangeArrowheads="1"/>
          </p:cNvSpPr>
          <p:nvPr>
            <p:ph idx="1"/>
          </p:nvPr>
        </p:nvSpPr>
        <p:spPr bwMode="auto">
          <a:xfrm>
            <a:off x="1154954" y="2301985"/>
            <a:ext cx="9212539" cy="498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Tx/>
              <a:buNone/>
            </a:pPr>
            <a:r>
              <a:rPr lang="en-GB" altLang="en-US" sz="2800">
                <a:solidFill>
                  <a:srgbClr val="CC0000"/>
                </a:solidFill>
                <a:latin typeface="NTPreCursivefk" panose="03000400000000000000" pitchFamily="66" charset="0"/>
                <a:cs typeface="Arial" panose="020B0604020202020204" pitchFamily="34" charset="0"/>
              </a:rPr>
              <a:t>Phonics is not the only thing needed to become a fluent reader.</a:t>
            </a:r>
          </a:p>
          <a:p>
            <a:pPr eaLnBrk="1" hangingPunct="1">
              <a:spcBef>
                <a:spcPct val="50000"/>
              </a:spcBef>
              <a:buFontTx/>
              <a:buNone/>
            </a:pPr>
            <a:r>
              <a:rPr lang="en-GB" altLang="en-US" sz="2800">
                <a:latin typeface="NTPreCursivefk" panose="03000400000000000000" pitchFamily="66" charset="0"/>
                <a:cs typeface="Arial" panose="020B0604020202020204" pitchFamily="34" charset="0"/>
              </a:rPr>
              <a:t>Please continue to read with your child each night and encourage them to:</a:t>
            </a:r>
          </a:p>
          <a:p>
            <a:pPr eaLnBrk="1" hangingPunct="1">
              <a:spcBef>
                <a:spcPct val="50000"/>
              </a:spcBef>
            </a:pPr>
            <a:r>
              <a:rPr lang="en-GB" altLang="en-US" sz="2800">
                <a:latin typeface="NTPreCursivefk" panose="03000400000000000000" pitchFamily="66" charset="0"/>
                <a:cs typeface="Arial" panose="020B0604020202020204" pitchFamily="34" charset="0"/>
              </a:rPr>
              <a:t>Make their reading sound like talking</a:t>
            </a:r>
          </a:p>
          <a:p>
            <a:pPr eaLnBrk="1" hangingPunct="1">
              <a:spcBef>
                <a:spcPct val="50000"/>
              </a:spcBef>
            </a:pPr>
            <a:r>
              <a:rPr lang="en-GB" altLang="en-US" sz="2800">
                <a:latin typeface="NTPreCursivefk" panose="03000400000000000000" pitchFamily="66" charset="0"/>
                <a:cs typeface="Arial" panose="020B0604020202020204" pitchFamily="34" charset="0"/>
              </a:rPr>
              <a:t>Re-read it if it doesn’t make sense- they may have made a mistake!</a:t>
            </a:r>
          </a:p>
          <a:p>
            <a:pPr eaLnBrk="1" hangingPunct="1">
              <a:spcBef>
                <a:spcPct val="50000"/>
              </a:spcBef>
            </a:pPr>
            <a:r>
              <a:rPr lang="en-GB" altLang="en-US" sz="2800">
                <a:latin typeface="NTPreCursivefk" panose="03000400000000000000" pitchFamily="66" charset="0"/>
                <a:cs typeface="Arial" panose="020B0604020202020204" pitchFamily="34" charset="0"/>
              </a:rPr>
              <a:t>Talk about what they read. You could say ‘Tell me about this story’</a:t>
            </a:r>
          </a:p>
          <a:p>
            <a:pPr eaLnBrk="1" hangingPunct="1">
              <a:spcBef>
                <a:spcPct val="50000"/>
              </a:spcBef>
            </a:pPr>
            <a:r>
              <a:rPr lang="en-GB" altLang="en-US" sz="2800">
                <a:solidFill>
                  <a:srgbClr val="FF0000"/>
                </a:solidFill>
                <a:latin typeface="NTPreCursivefk" panose="03000400000000000000" pitchFamily="66" charset="0"/>
                <a:cs typeface="Arial" panose="020B0604020202020204" pitchFamily="34" charset="0"/>
              </a:rPr>
              <a:t>Most importantly… ENJOY READING!</a:t>
            </a:r>
          </a:p>
          <a:p>
            <a:pPr marL="0" indent="0" eaLnBrk="1" hangingPunct="1">
              <a:spcBef>
                <a:spcPct val="50000"/>
              </a:spcBef>
              <a:buNone/>
            </a:pPr>
            <a:endParaRPr lang="en-GB" altLang="en-US" sz="2800">
              <a:solidFill>
                <a:srgbClr val="FF0000"/>
              </a:solidFill>
              <a:latin typeface="NTPreCursivefk" panose="03000400000000000000" pitchFamily="66" charset="0"/>
              <a:cs typeface="Arial" panose="020B0604020202020204" pitchFamily="34" charset="0"/>
            </a:endParaRPr>
          </a:p>
        </p:txBody>
      </p:sp>
    </p:spTree>
    <p:extLst>
      <p:ext uri="{BB962C8B-B14F-4D97-AF65-F5344CB8AC3E}">
        <p14:creationId xmlns:p14="http://schemas.microsoft.com/office/powerpoint/2010/main" val="147913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Useful resources.</a:t>
            </a:r>
            <a:endParaRPr lang="en-GB"/>
          </a:p>
        </p:txBody>
      </p:sp>
      <p:sp>
        <p:nvSpPr>
          <p:cNvPr id="8" name="Text Box 4"/>
          <p:cNvSpPr txBox="1">
            <a:spLocks noGrp="1" noChangeArrowheads="1"/>
          </p:cNvSpPr>
          <p:nvPr>
            <p:ph idx="1"/>
          </p:nvPr>
        </p:nvSpPr>
        <p:spPr bwMode="auto">
          <a:xfrm>
            <a:off x="1154954" y="2301985"/>
            <a:ext cx="9212539"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 typeface="Courier New" panose="02070309020205020404" pitchFamily="49" charset="0"/>
              <a:buChar char="o"/>
            </a:pPr>
            <a:r>
              <a:rPr lang="en-GB" altLang="en-US" sz="2800">
                <a:latin typeface="NTPreCursivefk" panose="03000400000000000000" pitchFamily="66" charset="0"/>
                <a:cs typeface="Arial" panose="020B0604020202020204" pitchFamily="34" charset="0"/>
              </a:rPr>
              <a:t>A parents guide to Bug Club </a:t>
            </a:r>
            <a:r>
              <a:rPr lang="en-GB" altLang="en-US" sz="2800">
                <a:solidFill>
                  <a:srgbClr val="FF0000"/>
                </a:solidFill>
                <a:latin typeface="NTPreCursivefk" panose="03000400000000000000" pitchFamily="66" charset="0"/>
                <a:cs typeface="Arial" panose="020B0604020202020204" pitchFamily="34" charset="0"/>
                <a:hlinkClick r:id="rId2"/>
              </a:rPr>
              <a:t>https://www.youtube.com/watch?v=0dCRWLLNXPo</a:t>
            </a:r>
            <a:endParaRPr lang="en-GB" altLang="en-US" sz="2800">
              <a:solidFill>
                <a:srgbClr val="FF0000"/>
              </a:solidFill>
              <a:latin typeface="NTPreCursivefk" panose="03000400000000000000" pitchFamily="66" charset="0"/>
              <a:cs typeface="Arial" panose="020B0604020202020204" pitchFamily="34" charset="0"/>
            </a:endParaRPr>
          </a:p>
          <a:p>
            <a:pPr eaLnBrk="1" hangingPunct="1">
              <a:spcBef>
                <a:spcPct val="50000"/>
              </a:spcBef>
              <a:buFont typeface="Courier New" panose="02070309020205020404" pitchFamily="49" charset="0"/>
              <a:buChar char="o"/>
            </a:pPr>
            <a:r>
              <a:rPr lang="en-GB" altLang="en-US" sz="2800">
                <a:latin typeface="NTPreCursivefk" panose="03000400000000000000" pitchFamily="66" charset="0"/>
                <a:cs typeface="Arial" panose="020B0604020202020204" pitchFamily="34" charset="0"/>
              </a:rPr>
              <a:t>Year 1 phonic flashcards</a:t>
            </a:r>
          </a:p>
          <a:p>
            <a:pPr marL="0" indent="0" eaLnBrk="1" hangingPunct="1">
              <a:spcBef>
                <a:spcPct val="50000"/>
              </a:spcBef>
              <a:buNone/>
            </a:pPr>
            <a:r>
              <a:rPr lang="en-GB" altLang="en-US" sz="2800">
                <a:solidFill>
                  <a:srgbClr val="FF0000"/>
                </a:solidFill>
                <a:latin typeface="NTPreCursivefk" panose="03000400000000000000" pitchFamily="66" charset="0"/>
                <a:cs typeface="Arial" panose="020B0604020202020204" pitchFamily="34" charset="0"/>
                <a:hlinkClick r:id="rId3"/>
              </a:rPr>
              <a:t>https://primarysite-prod-sorted.s3.amazonaws.com/holy-trinity-primary-school/UploadedDocument/9d800c70-15aa-464a-b2ae-4e2a9ee5f57b/year-1-phonics-flashcards.pdf</a:t>
            </a:r>
            <a:endParaRPr lang="en-GB" altLang="en-US" sz="2800">
              <a:solidFill>
                <a:srgbClr val="FF0000"/>
              </a:solidFill>
              <a:latin typeface="NTPreCursivefk" panose="03000400000000000000" pitchFamily="66" charset="0"/>
              <a:cs typeface="Arial" panose="020B0604020202020204" pitchFamily="34" charset="0"/>
            </a:endParaRPr>
          </a:p>
          <a:p>
            <a:pPr eaLnBrk="1" hangingPunct="1">
              <a:spcBef>
                <a:spcPct val="50000"/>
              </a:spcBef>
              <a:buFont typeface="Courier New" panose="02070309020205020404" pitchFamily="49" charset="0"/>
              <a:buChar char="o"/>
            </a:pPr>
            <a:r>
              <a:rPr lang="en-GB" altLang="en-US" sz="2800">
                <a:solidFill>
                  <a:srgbClr val="FF0000"/>
                </a:solidFill>
                <a:latin typeface="NTPreCursivefk" panose="03000400000000000000" pitchFamily="66" charset="0"/>
                <a:cs typeface="Arial" panose="020B0604020202020204" pitchFamily="34" charset="0"/>
                <a:hlinkClick r:id="rId4"/>
              </a:rPr>
              <a:t>https://www.theschoolrun.com/what-parents-need-know-about-year-1-phonics-screening-check</a:t>
            </a:r>
            <a:endParaRPr lang="en-GB" altLang="en-US" sz="2800">
              <a:solidFill>
                <a:srgbClr val="FF0000"/>
              </a:solidFill>
              <a:latin typeface="NTPreCursivefk" panose="03000400000000000000" pitchFamily="66" charset="0"/>
              <a:cs typeface="Arial" panose="020B0604020202020204" pitchFamily="34" charset="0"/>
            </a:endParaRPr>
          </a:p>
          <a:p>
            <a:pPr marL="0" indent="0" eaLnBrk="1" hangingPunct="1">
              <a:spcBef>
                <a:spcPct val="50000"/>
              </a:spcBef>
              <a:buNone/>
            </a:pPr>
            <a:endParaRPr lang="en-GB" altLang="en-US" sz="2800">
              <a:solidFill>
                <a:srgbClr val="FF0000"/>
              </a:solidFill>
              <a:latin typeface="NTPreCursivefk" panose="03000400000000000000" pitchFamily="66" charset="0"/>
              <a:cs typeface="Arial" panose="020B0604020202020204" pitchFamily="34" charset="0"/>
            </a:endParaRPr>
          </a:p>
          <a:p>
            <a:pPr eaLnBrk="1" hangingPunct="1">
              <a:spcBef>
                <a:spcPct val="50000"/>
              </a:spcBef>
              <a:buFont typeface="Courier New" panose="02070309020205020404" pitchFamily="49" charset="0"/>
              <a:buChar char="o"/>
            </a:pPr>
            <a:endParaRPr lang="en-GB" altLang="en-US" sz="2800">
              <a:solidFill>
                <a:srgbClr val="FF0000"/>
              </a:solidFill>
              <a:latin typeface="NTPreCursivefk" panose="03000400000000000000" pitchFamily="66" charset="0"/>
              <a:cs typeface="Arial" panose="020B0604020202020204" pitchFamily="34" charset="0"/>
            </a:endParaRPr>
          </a:p>
          <a:p>
            <a:pPr marL="0" indent="0" eaLnBrk="1" hangingPunct="1">
              <a:spcBef>
                <a:spcPct val="50000"/>
              </a:spcBef>
              <a:buNone/>
            </a:pPr>
            <a:endParaRPr lang="en-GB" altLang="en-US" sz="2800">
              <a:solidFill>
                <a:srgbClr val="FF0000"/>
              </a:solidFill>
              <a:latin typeface="NTPreCursivefk" panose="03000400000000000000" pitchFamily="66" charset="0"/>
              <a:cs typeface="Arial" panose="020B0604020202020204" pitchFamily="34" charset="0"/>
            </a:endParaRPr>
          </a:p>
        </p:txBody>
      </p:sp>
    </p:spTree>
    <p:extLst>
      <p:ext uri="{BB962C8B-B14F-4D97-AF65-F5344CB8AC3E}">
        <p14:creationId xmlns:p14="http://schemas.microsoft.com/office/powerpoint/2010/main" val="4250184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pPr algn="ctr"/>
            <a:r>
              <a:rPr lang="en-GB">
                <a:solidFill>
                  <a:schemeClr val="bg1"/>
                </a:solidFill>
                <a:effectLst>
                  <a:glow rad="101600">
                    <a:schemeClr val="accent1">
                      <a:satMod val="175000"/>
                      <a:alpha val="40000"/>
                    </a:schemeClr>
                  </a:glow>
                  <a:outerShdw blurRad="38100" dist="38100" dir="2700000" algn="tl">
                    <a:srgbClr val="000000">
                      <a:alpha val="43137"/>
                    </a:srgbClr>
                  </a:outerShdw>
                </a:effectLst>
                <a:latin typeface="NTPreCursivefk" panose="03000400000000000000" pitchFamily="66" charset="0"/>
              </a:rPr>
              <a:t>Useful online resources. </a:t>
            </a:r>
            <a:endParaRPr lang="en-GB"/>
          </a:p>
        </p:txBody>
      </p:sp>
      <p:sp>
        <p:nvSpPr>
          <p:cNvPr id="8" name="Text Box 4"/>
          <p:cNvSpPr txBox="1">
            <a:spLocks noGrp="1" noChangeArrowheads="1"/>
          </p:cNvSpPr>
          <p:nvPr>
            <p:ph idx="1"/>
          </p:nvPr>
        </p:nvSpPr>
        <p:spPr bwMode="auto">
          <a:xfrm>
            <a:off x="1154954" y="2310790"/>
            <a:ext cx="921253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eaLnBrk="0" hangingPunct="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lgn="l" eaLnBrk="0" hangingPunct="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lgn="l" eaLnBrk="0" hangingPunct="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eaLnBrk="0" hangingPunct="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 typeface="Courier New" panose="02070309020205020404" pitchFamily="49" charset="0"/>
              <a:buChar char="o"/>
            </a:pPr>
            <a:r>
              <a:rPr lang="en-GB" altLang="en-US" sz="2800" dirty="0">
                <a:latin typeface="NTPreCursivefk" panose="03000400000000000000" pitchFamily="66" charset="0"/>
                <a:cs typeface="Arial" panose="020B0604020202020204" pitchFamily="34" charset="0"/>
              </a:rPr>
              <a:t>Download past tests</a:t>
            </a:r>
          </a:p>
          <a:p>
            <a:pPr eaLnBrk="1" hangingPunct="1">
              <a:spcBef>
                <a:spcPct val="50000"/>
              </a:spcBef>
              <a:buFont typeface="Courier New" panose="02070309020205020404" pitchFamily="49" charset="0"/>
              <a:buChar char="o"/>
            </a:pPr>
            <a:endParaRPr lang="en-GB" altLang="en-US" sz="2800" dirty="0">
              <a:latin typeface="NTPreCursivefk" panose="03000400000000000000" pitchFamily="66" charset="0"/>
              <a:cs typeface="Arial" panose="020B0604020202020204" pitchFamily="34" charset="0"/>
            </a:endParaRPr>
          </a:p>
        </p:txBody>
      </p:sp>
      <p:sp>
        <p:nvSpPr>
          <p:cNvPr id="3" name="Rectangle 2"/>
          <p:cNvSpPr/>
          <p:nvPr/>
        </p:nvSpPr>
        <p:spPr>
          <a:xfrm>
            <a:off x="1020612" y="5699788"/>
            <a:ext cx="5284139" cy="523220"/>
          </a:xfrm>
          <a:prstGeom prst="rect">
            <a:avLst/>
          </a:prstGeom>
        </p:spPr>
        <p:txBody>
          <a:bodyPr wrap="none">
            <a:spAutoFit/>
          </a:bodyPr>
          <a:lstStyle/>
          <a:p>
            <a:pPr marL="285750" indent="-285750">
              <a:buFont typeface="Courier New" panose="02070309020205020404" pitchFamily="49" charset="0"/>
              <a:buChar char="o"/>
            </a:pPr>
            <a:r>
              <a:rPr lang="en-GB" sz="2800" dirty="0">
                <a:latin typeface="NTPreCursivefk" panose="03000400000000000000" pitchFamily="66" charset="0"/>
              </a:rPr>
              <a:t>https://www.phonicsplay.co.uk/resources</a:t>
            </a:r>
          </a:p>
        </p:txBody>
      </p:sp>
      <p:sp>
        <p:nvSpPr>
          <p:cNvPr id="4" name="Rectangle 3"/>
          <p:cNvSpPr/>
          <p:nvPr/>
        </p:nvSpPr>
        <p:spPr>
          <a:xfrm>
            <a:off x="1020612" y="5185439"/>
            <a:ext cx="8379538" cy="523220"/>
          </a:xfrm>
          <a:prstGeom prst="rect">
            <a:avLst/>
          </a:prstGeom>
        </p:spPr>
        <p:txBody>
          <a:bodyPr wrap="none">
            <a:spAutoFit/>
          </a:bodyPr>
          <a:lstStyle/>
          <a:p>
            <a:pPr marL="457200" indent="-457200">
              <a:buFont typeface="Courier New" panose="02070309020205020404" pitchFamily="49" charset="0"/>
              <a:buChar char="o"/>
            </a:pPr>
            <a:r>
              <a:rPr lang="en-GB" sz="2800" dirty="0">
                <a:latin typeface="NTPreCursivefk" panose="03000400000000000000" pitchFamily="66" charset="0"/>
                <a:hlinkClick r:id="rId2"/>
              </a:rPr>
              <a:t>https://www.activelearnprimary.co.uk/planning#bugclub_phonics</a:t>
            </a:r>
            <a:endParaRPr lang="en-GB" sz="2800" dirty="0">
              <a:latin typeface="NTPreCursivefk" panose="03000400000000000000" pitchFamily="66" charset="0"/>
            </a:endParaRPr>
          </a:p>
        </p:txBody>
      </p:sp>
      <p:pic>
        <p:nvPicPr>
          <p:cNvPr id="2" name="Picture 1"/>
          <p:cNvPicPr>
            <a:picLocks noChangeAspect="1"/>
          </p:cNvPicPr>
          <p:nvPr/>
        </p:nvPicPr>
        <p:blipFill>
          <a:blip r:embed="rId3"/>
          <a:stretch>
            <a:fillRect/>
          </a:stretch>
        </p:blipFill>
        <p:spPr>
          <a:xfrm>
            <a:off x="1804946" y="2822069"/>
            <a:ext cx="7919499" cy="2282668"/>
          </a:xfrm>
          <a:prstGeom prst="rect">
            <a:avLst/>
          </a:prstGeom>
        </p:spPr>
      </p:pic>
    </p:spTree>
    <p:extLst>
      <p:ext uri="{BB962C8B-B14F-4D97-AF65-F5344CB8AC3E}">
        <p14:creationId xmlns:p14="http://schemas.microsoft.com/office/powerpoint/2010/main" val="3886078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3b06476-a9a3-4995-b6ff-9de813512a1c">
      <Terms xmlns="http://schemas.microsoft.com/office/infopath/2007/PartnerControls"/>
    </lcf76f155ced4ddcb4097134ff3c332f>
    <TaxCatchAll xmlns="2c2a9bb5-2594-4f2d-9f22-1f0d58dff20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D8F0124491F2742A42AFD9E87A00897" ma:contentTypeVersion="17" ma:contentTypeDescription="Create a new document." ma:contentTypeScope="" ma:versionID="af8505b1ba7b1dcdb85a868614151635">
  <xsd:schema xmlns:xsd="http://www.w3.org/2001/XMLSchema" xmlns:xs="http://www.w3.org/2001/XMLSchema" xmlns:p="http://schemas.microsoft.com/office/2006/metadata/properties" xmlns:ns2="c3b06476-a9a3-4995-b6ff-9de813512a1c" xmlns:ns3="2c2a9bb5-2594-4f2d-9f22-1f0d58dff208" targetNamespace="http://schemas.microsoft.com/office/2006/metadata/properties" ma:root="true" ma:fieldsID="9fa0fdd37e17f45e89ea6d2a4b26b730" ns2:_="" ns3:_="">
    <xsd:import namespace="c3b06476-a9a3-4995-b6ff-9de813512a1c"/>
    <xsd:import namespace="2c2a9bb5-2594-4f2d-9f22-1f0d58dff20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b06476-a9a3-4995-b6ff-9de813512a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d80f218-e776-4062-9162-9d4cc2bdd99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c2a9bb5-2594-4f2d-9f22-1f0d58dff20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3cb4194d-8d59-4d32-8c81-09bb330ce34b}" ma:internalName="TaxCatchAll" ma:showField="CatchAllData" ma:web="2c2a9bb5-2594-4f2d-9f22-1f0d58dff2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AC9B2C-B612-4A72-8CFE-35B02CC83022}">
  <ds:schemaRefs>
    <ds:schemaRef ds:uri="c3b06476-a9a3-4995-b6ff-9de813512a1c"/>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elements/1.1/"/>
    <ds:schemaRef ds:uri="http://schemas.microsoft.com/office/infopath/2007/PartnerControls"/>
    <ds:schemaRef ds:uri="2c2a9bb5-2594-4f2d-9f22-1f0d58dff208"/>
    <ds:schemaRef ds:uri="http://www.w3.org/XML/1998/namespace"/>
    <ds:schemaRef ds:uri="http://purl.org/dc/dcmitype/"/>
  </ds:schemaRefs>
</ds:datastoreItem>
</file>

<file path=customXml/itemProps2.xml><?xml version="1.0" encoding="utf-8"?>
<ds:datastoreItem xmlns:ds="http://schemas.openxmlformats.org/officeDocument/2006/customXml" ds:itemID="{60C31B30-D984-4D74-8574-288CD045C74F}">
  <ds:schemaRefs>
    <ds:schemaRef ds:uri="http://schemas.microsoft.com/sharepoint/v3/contenttype/forms"/>
  </ds:schemaRefs>
</ds:datastoreItem>
</file>

<file path=customXml/itemProps3.xml><?xml version="1.0" encoding="utf-8"?>
<ds:datastoreItem xmlns:ds="http://schemas.openxmlformats.org/officeDocument/2006/customXml" ds:itemID="{96F4084A-BB52-466B-BAA3-CF8F2FF695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b06476-a9a3-4995-b6ff-9de813512a1c"/>
    <ds:schemaRef ds:uri="2c2a9bb5-2594-4f2d-9f22-1f0d58dff2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TM02900722[[fn=Ion Boardroom]]</Template>
  <TotalTime>59</TotalTime>
  <Words>1483</Words>
  <Application>Microsoft Office PowerPoint</Application>
  <PresentationFormat>Widescreen</PresentationFormat>
  <Paragraphs>178</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Ion Boardroom</vt:lpstr>
      <vt:lpstr>Year One Phonics workshop for Parents.</vt:lpstr>
      <vt:lpstr>What is the purpose of this workshop?</vt:lpstr>
      <vt:lpstr>Why do we teach phonics?</vt:lpstr>
      <vt:lpstr>Why do we teach phonics?</vt:lpstr>
      <vt:lpstr>How do we teach phonics?</vt:lpstr>
      <vt:lpstr>PowerPoint Presentation</vt:lpstr>
      <vt:lpstr>About Letters and Sounds.</vt:lpstr>
      <vt:lpstr>Phonics at a glance.</vt:lpstr>
      <vt:lpstr>The alphabetic code.</vt:lpstr>
      <vt:lpstr>A phoneme.</vt:lpstr>
      <vt:lpstr>PowerPoint Presentation</vt:lpstr>
      <vt:lpstr>More about graphemes. </vt:lpstr>
      <vt:lpstr>Here is where it get’s tricky!</vt:lpstr>
      <vt:lpstr>Split vowel digraphs.</vt:lpstr>
      <vt:lpstr>Split vowel digraphs.</vt:lpstr>
      <vt:lpstr>How do we teach all of this?</vt:lpstr>
      <vt:lpstr>Year 1 Phonics Screening Check.</vt:lpstr>
      <vt:lpstr>Why is this phonic screening important?</vt:lpstr>
      <vt:lpstr>The procedure of the test.</vt:lpstr>
      <vt:lpstr>What to expect in the test?</vt:lpstr>
      <vt:lpstr>What to expect in the test?</vt:lpstr>
      <vt:lpstr>What to expect in the test?</vt:lpstr>
      <vt:lpstr>What to expect in the test?</vt:lpstr>
      <vt:lpstr>Some things that children sometimes find difficult.</vt:lpstr>
      <vt:lpstr>How can you help?</vt:lpstr>
      <vt:lpstr>When reading…</vt:lpstr>
      <vt:lpstr>More about sound buttons.</vt:lpstr>
      <vt:lpstr>When reading…</vt:lpstr>
      <vt:lpstr>After the test.</vt:lpstr>
      <vt:lpstr>A final note.</vt:lpstr>
      <vt:lpstr>Useful resources.</vt:lpstr>
      <vt:lpstr>Useful online resources. </vt:lpstr>
    </vt:vector>
  </TitlesOfParts>
  <Company>Holy Trinity CE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Anita Chander</dc:creator>
  <cp:lastModifiedBy>Anita Chander</cp:lastModifiedBy>
  <cp:revision>36</cp:revision>
  <dcterms:created xsi:type="dcterms:W3CDTF">2022-04-27T08:43:11Z</dcterms:created>
  <dcterms:modified xsi:type="dcterms:W3CDTF">2025-03-19T13:05:26Z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0x010100CD8F0124491F2742A42AFD9E87A00897</vt:lpwstr>
  </property>
  <property fmtid="{D5CDD505-2E9C-101B-9397-08002B2CF9AE}" pid="3" name="MediaServiceImageTags">
    <vt:lpwstr/>
  </property>
</Properties>
</file>