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4"/>
  </p:sldMasterIdLst>
  <p:handoutMasterIdLst>
    <p:handoutMasterId r:id="rId26"/>
  </p:handoutMasterIdLst>
  <p:sldIdLst>
    <p:sldId id="256" r:id="rId5"/>
    <p:sldId id="267" r:id="rId6"/>
    <p:sldId id="257" r:id="rId7"/>
    <p:sldId id="271" r:id="rId8"/>
    <p:sldId id="273" r:id="rId9"/>
    <p:sldId id="268" r:id="rId10"/>
    <p:sldId id="272" r:id="rId11"/>
    <p:sldId id="270" r:id="rId12"/>
    <p:sldId id="259" r:id="rId13"/>
    <p:sldId id="260" r:id="rId14"/>
    <p:sldId id="276" r:id="rId15"/>
    <p:sldId id="280" r:id="rId16"/>
    <p:sldId id="265" r:id="rId17"/>
    <p:sldId id="258" r:id="rId18"/>
    <p:sldId id="281" r:id="rId19"/>
    <p:sldId id="279" r:id="rId20"/>
    <p:sldId id="262" r:id="rId21"/>
    <p:sldId id="278" r:id="rId22"/>
    <p:sldId id="275" r:id="rId23"/>
    <p:sldId id="277" r:id="rId24"/>
    <p:sldId id="266" r:id="rId25"/>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D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2718BA-0F39-43C7-8F57-9373B23FFDD2}" v="119" dt="2021-09-13T08:24:36.7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0" d="100"/>
          <a:sy n="120" d="100"/>
        </p:scale>
        <p:origin x="726" y="3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fsah Zaman" userId="S::hafsah.zaman@holytrinity.sandwell.sch.uk::d9f86836-4ce8-4e63-8ef5-9455fe53ae5c" providerId="AD" clId="Web-{402718BA-0F39-43C7-8F57-9373B23FFDD2}"/>
    <pc:docChg chg="addSld modSld">
      <pc:chgData name="Hafsah Zaman" userId="S::hafsah.zaman@holytrinity.sandwell.sch.uk::d9f86836-4ce8-4e63-8ef5-9455fe53ae5c" providerId="AD" clId="Web-{402718BA-0F39-43C7-8F57-9373B23FFDD2}" dt="2021-09-13T08:24:36.744" v="58" actId="20577"/>
      <pc:docMkLst>
        <pc:docMk/>
      </pc:docMkLst>
      <pc:sldChg chg="modSp new">
        <pc:chgData name="Hafsah Zaman" userId="S::hafsah.zaman@holytrinity.sandwell.sch.uk::d9f86836-4ce8-4e63-8ef5-9455fe53ae5c" providerId="AD" clId="Web-{402718BA-0F39-43C7-8F57-9373B23FFDD2}" dt="2021-09-13T08:24:36.744" v="58" actId="20577"/>
        <pc:sldMkLst>
          <pc:docMk/>
          <pc:sldMk cId="1216891699" sldId="266"/>
        </pc:sldMkLst>
        <pc:spChg chg="mod">
          <ac:chgData name="Hafsah Zaman" userId="S::hafsah.zaman@holytrinity.sandwell.sch.uk::d9f86836-4ce8-4e63-8ef5-9455fe53ae5c" providerId="AD" clId="Web-{402718BA-0F39-43C7-8F57-9373B23FFDD2}" dt="2021-09-13T08:24:36.744" v="58" actId="20577"/>
          <ac:spMkLst>
            <pc:docMk/>
            <pc:sldMk cId="1216891699" sldId="266"/>
            <ac:spMk id="3" creationId="{AECF84F4-6D72-4713-BBC7-EE416CD0DDA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58B7C602-CE39-401A-BE46-7EFC52DEAC24}" type="datetimeFigureOut">
              <a:rPr lang="en-GB" smtClean="0"/>
              <a:t>13/09/2024</a:t>
            </a:fld>
            <a:endParaRPr lang="en-GB"/>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GB"/>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BD40EA9B-7974-4146-B225-A7FAB4FBC958}" type="slidenum">
              <a:rPr lang="en-GB" smtClean="0"/>
              <a:t>‹#›</a:t>
            </a:fld>
            <a:endParaRPr lang="en-GB"/>
          </a:p>
        </p:txBody>
      </p:sp>
    </p:spTree>
    <p:extLst>
      <p:ext uri="{BB962C8B-B14F-4D97-AF65-F5344CB8AC3E}">
        <p14:creationId xmlns:p14="http://schemas.microsoft.com/office/powerpoint/2010/main" val="264146753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60D7E51-3E3B-4684-B67C-10767FA8100F}"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322212598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60D7E51-3E3B-4684-B67C-10767FA8100F}"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843028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0D7E51-3E3B-4684-B67C-10767FA8100F}"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1880866005"/>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60D7E51-3E3B-4684-B67C-10767FA8100F}"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4504305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60D7E51-3E3B-4684-B67C-10767FA8100F}" type="datetimeFigureOut">
              <a:rPr lang="en-GB" smtClean="0"/>
              <a:t>13/09/2024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42138506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C60D7E51-3E3B-4684-B67C-10767FA8100F}" type="datetimeFigureOut">
              <a:rPr lang="en-GB" smtClean="0"/>
              <a:t>13/09/2024</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1455393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60D7E51-3E3B-4684-B67C-10767FA8100F}" type="datetimeFigureOut">
              <a:rPr lang="en-GB" smtClean="0"/>
              <a:t>13/09/2024</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1944435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C60D7E51-3E3B-4684-B67C-10767FA8100F}" type="datetimeFigureOut">
              <a:rPr lang="en-GB" smtClean="0"/>
              <a:t>13/09/2024</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1181916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60D7E51-3E3B-4684-B67C-10767FA8100F}"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2510095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60D7E51-3E3B-4684-B67C-10767FA8100F}"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3784069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C60D7E51-3E3B-4684-B67C-10767FA8100F}"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27442938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448177" y="3771174"/>
            <a:ext cx="5540814"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C60D7E51-3E3B-4684-B67C-10767FA8100F}"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6B881-EA85-4053-AEA4-9734BA3F7E42}" type="slidenum">
              <a:rPr lang="en-GB" smtClean="0"/>
              <a:t>‹#›</a:t>
            </a:fld>
            <a:endParaRPr lang="en-GB"/>
          </a:p>
        </p:txBody>
      </p:sp>
      <p:sp>
        <p:nvSpPr>
          <p:cNvPr id="11" name="TextBox 10"/>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
        <p:nvSpPr>
          <p:cNvPr id="13" name="TextBox 12"/>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20887627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2" y="3124201"/>
            <a:ext cx="6620968"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0D7E51-3E3B-4684-B67C-10767FA8100F}"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24086158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60D7E51-3E3B-4684-B67C-10767FA8100F}" type="datetimeFigureOut">
              <a:rPr lang="en-GB" smtClean="0"/>
              <a:t>13/09/2024</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19907670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60D7E51-3E3B-4684-B67C-10767FA8100F}" type="datetimeFigureOut">
              <a:rPr lang="en-GB" smtClean="0"/>
              <a:t>13/09/2024</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22824063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0D7E51-3E3B-4684-B67C-10767FA8100F}"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15191871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0D7E51-3E3B-4684-B67C-10767FA8100F}"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6B881-EA85-4053-AEA4-9734BA3F7E42}" type="slidenum">
              <a:rPr lang="en-GB" smtClean="0"/>
              <a:t>‹#›</a:t>
            </a:fld>
            <a:endParaRPr lang="en-GB"/>
          </a:p>
        </p:txBody>
      </p:sp>
    </p:spTree>
    <p:extLst>
      <p:ext uri="{BB962C8B-B14F-4D97-AF65-F5344CB8AC3E}">
        <p14:creationId xmlns:p14="http://schemas.microsoft.com/office/powerpoint/2010/main" val="2921667370"/>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accent1">
                  <a:lumMod val="60000"/>
                  <a:lumOff val="40000"/>
                  <a:alpha val="8000"/>
                </a:schemeClr>
              </a:gs>
              <a:gs pos="72000">
                <a:schemeClr val="accent1">
                  <a:lumMod val="60000"/>
                  <a:lumOff val="40000"/>
                  <a:alpha val="0"/>
                </a:schemeClr>
              </a:gs>
              <a:gs pos="36000">
                <a:schemeClr val="accent1">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60D7E51-3E3B-4684-B67C-10767FA8100F}" type="datetimeFigureOut">
              <a:rPr lang="en-GB" smtClean="0"/>
              <a:t>13/09/2024</a:t>
            </a:fld>
            <a:endParaRPr lang="en-GB"/>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21C6B881-EA85-4053-AEA4-9734BA3F7E42}" type="slidenum">
              <a:rPr lang="en-GB" smtClean="0"/>
              <a:t>‹#›</a:t>
            </a:fld>
            <a:endParaRPr lang="en-GB"/>
          </a:p>
        </p:txBody>
      </p:sp>
    </p:spTree>
    <p:extLst>
      <p:ext uri="{BB962C8B-B14F-4D97-AF65-F5344CB8AC3E}">
        <p14:creationId xmlns:p14="http://schemas.microsoft.com/office/powerpoint/2010/main" val="607779170"/>
      </p:ext>
    </p:extLst>
  </p:cSld>
  <p:clrMap bg1="dk1" tx1="lt1" bg2="dk2" tx2="lt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 id="2147483936" r:id="rId12"/>
    <p:sldLayoutId id="2147483937" r:id="rId13"/>
    <p:sldLayoutId id="2147483938" r:id="rId14"/>
    <p:sldLayoutId id="2147483939" r:id="rId15"/>
    <p:sldLayoutId id="2147483940" r:id="rId16"/>
    <p:sldLayoutId id="214748394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home.oxfordowl.co.uk/english/primary-handwriting/handwriting-year-1-age-5-6/"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mailto:carrie.annphelps@holytrinity.sandwell.sch.uk" TargetMode="External"/><Relationship Id="rId2" Type="http://schemas.openxmlformats.org/officeDocument/2006/relationships/hyperlink" Target="mailto:anita.chander@holytrinity.sandwell.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GB" sz="8800" dirty="0">
                <a:latin typeface="NTPreCursivefk" panose="03000400000000000000" pitchFamily="66" charset="0"/>
              </a:rPr>
              <a:t>Welcome to Year 1</a:t>
            </a:r>
          </a:p>
        </p:txBody>
      </p:sp>
      <p:pic>
        <p:nvPicPr>
          <p:cNvPr id="3" name="Picture 2"/>
          <p:cNvPicPr>
            <a:picLocks noChangeAspect="1"/>
          </p:cNvPicPr>
          <p:nvPr/>
        </p:nvPicPr>
        <p:blipFill>
          <a:blip r:embed="rId2"/>
          <a:stretch>
            <a:fillRect/>
          </a:stretch>
        </p:blipFill>
        <p:spPr>
          <a:xfrm>
            <a:off x="467544" y="188640"/>
            <a:ext cx="1180463" cy="1259161"/>
          </a:xfrm>
          <a:prstGeom prst="rect">
            <a:avLst/>
          </a:prstGeom>
        </p:spPr>
      </p:pic>
    </p:spTree>
    <p:extLst>
      <p:ext uri="{BB962C8B-B14F-4D97-AF65-F5344CB8AC3E}">
        <p14:creationId xmlns:p14="http://schemas.microsoft.com/office/powerpoint/2010/main" val="3105089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tx1"/>
                </a:solidFill>
                <a:latin typeface="NTPreCursivefk" panose="03000400000000000000" pitchFamily="66" charset="0"/>
              </a:rPr>
              <a:t>Year 1 </a:t>
            </a:r>
            <a:r>
              <a:rPr lang="en-GB" u="sng" dirty="0" smtClean="0">
                <a:solidFill>
                  <a:schemeClr val="tx1"/>
                </a:solidFill>
                <a:latin typeface="NTPreCursivefk" panose="03000400000000000000" pitchFamily="66" charset="0"/>
              </a:rPr>
              <a:t>Expectations – Uniform.</a:t>
            </a:r>
            <a:endParaRPr lang="en-GB" u="sng" dirty="0">
              <a:latin typeface="NTPreCursivefk" panose="03000400000000000000" pitchFamily="66" charset="0"/>
            </a:endParaRPr>
          </a:p>
        </p:txBody>
      </p:sp>
      <p:sp>
        <p:nvSpPr>
          <p:cNvPr id="4" name="Rectangle 3"/>
          <p:cNvSpPr/>
          <p:nvPr/>
        </p:nvSpPr>
        <p:spPr>
          <a:xfrm>
            <a:off x="799790" y="1306755"/>
            <a:ext cx="7300602" cy="830997"/>
          </a:xfrm>
          <a:prstGeom prst="rect">
            <a:avLst/>
          </a:prstGeom>
        </p:spPr>
        <p:txBody>
          <a:bodyPr wrap="square">
            <a:spAutoFit/>
          </a:bodyPr>
          <a:lstStyle/>
          <a:p>
            <a:pPr>
              <a:buClr>
                <a:schemeClr val="accent2"/>
              </a:buClr>
            </a:pPr>
            <a:r>
              <a:rPr lang="en-GB" sz="2400" dirty="0">
                <a:latin typeface="NTPreCursivefk" panose="03000400000000000000" pitchFamily="66" charset="0"/>
              </a:rPr>
              <a:t>Children must wear the correct uniform. Ensure this includes black shoes (not trainers).</a:t>
            </a:r>
          </a:p>
        </p:txBody>
      </p:sp>
      <p:pic>
        <p:nvPicPr>
          <p:cNvPr id="5" name="Picture 4"/>
          <p:cNvPicPr>
            <a:picLocks noChangeAspect="1"/>
          </p:cNvPicPr>
          <p:nvPr/>
        </p:nvPicPr>
        <p:blipFill>
          <a:blip r:embed="rId2"/>
          <a:stretch>
            <a:fillRect/>
          </a:stretch>
        </p:blipFill>
        <p:spPr>
          <a:xfrm>
            <a:off x="1815565" y="2153546"/>
            <a:ext cx="5724525" cy="4429125"/>
          </a:xfrm>
          <a:prstGeom prst="rect">
            <a:avLst/>
          </a:prstGeom>
        </p:spPr>
      </p:pic>
    </p:spTree>
    <p:extLst>
      <p:ext uri="{BB962C8B-B14F-4D97-AF65-F5344CB8AC3E}">
        <p14:creationId xmlns:p14="http://schemas.microsoft.com/office/powerpoint/2010/main" val="39237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961" y="548680"/>
            <a:ext cx="7543800" cy="1450757"/>
          </a:xfrm>
        </p:spPr>
        <p:txBody>
          <a:bodyPr/>
          <a:lstStyle/>
          <a:p>
            <a:r>
              <a:rPr lang="en-GB" u="sng" dirty="0">
                <a:solidFill>
                  <a:schemeClr val="tx1"/>
                </a:solidFill>
                <a:latin typeface="NTPreCursivefk" panose="03000400000000000000" pitchFamily="66" charset="0"/>
              </a:rPr>
              <a:t>Year 1 Expectations – Uniform.</a:t>
            </a:r>
            <a:endParaRPr lang="en-GB" dirty="0">
              <a:solidFill>
                <a:schemeClr val="tx1"/>
              </a:solidFill>
              <a:latin typeface="NTPreCursivefk" panose="03000400000000000000" pitchFamily="66" charset="0"/>
            </a:endParaRPr>
          </a:p>
        </p:txBody>
      </p:sp>
      <p:sp>
        <p:nvSpPr>
          <p:cNvPr id="3" name="Content Placeholder 2"/>
          <p:cNvSpPr>
            <a:spLocks noGrp="1"/>
          </p:cNvSpPr>
          <p:nvPr>
            <p:ph idx="1"/>
          </p:nvPr>
        </p:nvSpPr>
        <p:spPr>
          <a:xfrm>
            <a:off x="822960" y="1274058"/>
            <a:ext cx="7543801" cy="3379078"/>
          </a:xfrm>
        </p:spPr>
        <p:txBody>
          <a:bodyPr>
            <a:normAutofit/>
          </a:bodyPr>
          <a:lstStyle/>
          <a:p>
            <a:pPr>
              <a:buClr>
                <a:schemeClr val="accent2"/>
              </a:buClr>
              <a:buFont typeface="Wingdings" panose="05000000000000000000" pitchFamily="2" charset="2"/>
              <a:buChar char="§"/>
            </a:pPr>
            <a:r>
              <a:rPr lang="en-GB" sz="2400" dirty="0" smtClean="0">
                <a:solidFill>
                  <a:schemeClr val="tx1"/>
                </a:solidFill>
                <a:latin typeface="NTPreCursive" panose="03000400000000000000" pitchFamily="66" charset="0"/>
              </a:rPr>
              <a:t>Children </a:t>
            </a:r>
            <a:r>
              <a:rPr lang="en-GB" sz="2400" dirty="0">
                <a:solidFill>
                  <a:schemeClr val="tx1"/>
                </a:solidFill>
                <a:latin typeface="NTPreCursive" panose="03000400000000000000" pitchFamily="66" charset="0"/>
              </a:rPr>
              <a:t>will be coming into school wearing their P.E kits. This includes a </a:t>
            </a:r>
            <a:r>
              <a:rPr lang="en-GB" sz="2400" dirty="0" smtClean="0">
                <a:solidFill>
                  <a:schemeClr val="tx1"/>
                </a:solidFill>
                <a:latin typeface="NTPreCursive" panose="03000400000000000000" pitchFamily="66" charset="0"/>
              </a:rPr>
              <a:t>yellow </a:t>
            </a:r>
            <a:r>
              <a:rPr lang="en-GB" sz="2400" dirty="0">
                <a:solidFill>
                  <a:schemeClr val="tx1"/>
                </a:solidFill>
                <a:latin typeface="NTPreCursive" panose="03000400000000000000" pitchFamily="66" charset="0"/>
              </a:rPr>
              <a:t>t-shirt, leggings/ joggers and a grey or black hoodie without a logo. P.E is every </a:t>
            </a:r>
            <a:r>
              <a:rPr lang="en-GB" sz="2400" dirty="0" smtClean="0">
                <a:solidFill>
                  <a:schemeClr val="tx1"/>
                </a:solidFill>
                <a:latin typeface="NTPreCursive" panose="03000400000000000000" pitchFamily="66" charset="0"/>
              </a:rPr>
              <a:t>Tuesday </a:t>
            </a:r>
            <a:r>
              <a:rPr lang="en-GB" sz="2400" dirty="0">
                <a:solidFill>
                  <a:schemeClr val="tx1"/>
                </a:solidFill>
                <a:latin typeface="NTPreCursive" panose="03000400000000000000" pitchFamily="66" charset="0"/>
              </a:rPr>
              <a:t>for both classes.</a:t>
            </a:r>
          </a:p>
          <a:p>
            <a:pPr>
              <a:buClr>
                <a:schemeClr val="accent2"/>
              </a:buClr>
              <a:buFont typeface="Wingdings" panose="05000000000000000000" pitchFamily="2" charset="2"/>
              <a:buChar char="§"/>
            </a:pPr>
            <a:endParaRPr lang="en-GB" sz="2400" dirty="0" smtClean="0">
              <a:solidFill>
                <a:schemeClr val="tx1"/>
              </a:solidFill>
              <a:latin typeface="NTPreCursive" panose="03000400000000000000" pitchFamily="66" charset="0"/>
            </a:endParaRPr>
          </a:p>
          <a:p>
            <a:endParaRPr lang="en-GB" dirty="0"/>
          </a:p>
          <a:p>
            <a:endParaRPr lang="en-GB" dirty="0"/>
          </a:p>
        </p:txBody>
      </p:sp>
      <p:pic>
        <p:nvPicPr>
          <p:cNvPr id="4" name="Picture 3"/>
          <p:cNvPicPr>
            <a:picLocks noChangeAspect="1"/>
          </p:cNvPicPr>
          <p:nvPr/>
        </p:nvPicPr>
        <p:blipFill>
          <a:blip r:embed="rId2"/>
          <a:stretch>
            <a:fillRect/>
          </a:stretch>
        </p:blipFill>
        <p:spPr>
          <a:xfrm>
            <a:off x="1691680" y="2533263"/>
            <a:ext cx="5353050" cy="1504950"/>
          </a:xfrm>
          <a:prstGeom prst="rect">
            <a:avLst/>
          </a:prstGeom>
        </p:spPr>
      </p:pic>
      <p:sp>
        <p:nvSpPr>
          <p:cNvPr id="5" name="TextBox 4"/>
          <p:cNvSpPr txBox="1"/>
          <p:nvPr/>
        </p:nvSpPr>
        <p:spPr>
          <a:xfrm>
            <a:off x="899592" y="4149080"/>
            <a:ext cx="7848872" cy="3416320"/>
          </a:xfrm>
          <a:prstGeom prst="rect">
            <a:avLst/>
          </a:prstGeom>
          <a:noFill/>
        </p:spPr>
        <p:txBody>
          <a:bodyPr wrap="square" rtlCol="0">
            <a:spAutoFit/>
          </a:bodyPr>
          <a:lstStyle/>
          <a:p>
            <a:r>
              <a:rPr lang="en-GB" sz="2400" dirty="0" smtClean="0">
                <a:latin typeface="NTPreCursivefk" panose="03000400000000000000" pitchFamily="66" charset="0"/>
              </a:rPr>
              <a:t>Children </a:t>
            </a:r>
            <a:r>
              <a:rPr lang="en-GB" sz="2400" dirty="0">
                <a:latin typeface="NTPreCursivefk" panose="03000400000000000000" pitchFamily="66" charset="0"/>
              </a:rPr>
              <a:t>often try to bend the rules when it comes to uniform!</a:t>
            </a:r>
          </a:p>
          <a:p>
            <a:r>
              <a:rPr lang="en-GB" sz="2400" dirty="0">
                <a:latin typeface="NTPreCursivefk" panose="03000400000000000000" pitchFamily="66" charset="0"/>
              </a:rPr>
              <a:t>Please do not allow children to come to school in denim jeans or combat trousers, in T– Shirts with unsuitable logos or in vest tops. Football kits/tops are not suitable PE kit, please do not send your children to school in these on PE days. Please do not allow girls to come to school in high heeled shoes or strappy sandals as these are not practical and can cause accidents. </a:t>
            </a:r>
          </a:p>
          <a:p>
            <a:endParaRPr lang="en-GB" sz="2400" dirty="0">
              <a:latin typeface="NTPreCursivefk" panose="03000400000000000000" pitchFamily="66" charset="0"/>
            </a:endParaRPr>
          </a:p>
          <a:p>
            <a:r>
              <a:rPr lang="en-GB" sz="2400" dirty="0">
                <a:latin typeface="NTPreCursivefk" panose="03000400000000000000" pitchFamily="66" charset="0"/>
              </a:rPr>
              <a:t>Please put your child's name in all clothing! </a:t>
            </a:r>
          </a:p>
        </p:txBody>
      </p:sp>
    </p:spTree>
    <p:extLst>
      <p:ext uri="{BB962C8B-B14F-4D97-AF65-F5344CB8AC3E}">
        <p14:creationId xmlns:p14="http://schemas.microsoft.com/office/powerpoint/2010/main" val="42789689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4710" y="452718"/>
            <a:ext cx="7055380" cy="1032066"/>
          </a:xfrm>
        </p:spPr>
        <p:txBody>
          <a:bodyPr/>
          <a:lstStyle/>
          <a:p>
            <a:r>
              <a:rPr lang="en-GB" u="sng" dirty="0">
                <a:solidFill>
                  <a:schemeClr val="tx1"/>
                </a:solidFill>
                <a:latin typeface="NTPreCursive" panose="03000400000000000000" pitchFamily="66" charset="0"/>
              </a:rPr>
              <a:t>Year 1 Expectations – Behaviour.</a:t>
            </a:r>
            <a:endParaRPr lang="en-GB" dirty="0"/>
          </a:p>
        </p:txBody>
      </p:sp>
      <p:sp>
        <p:nvSpPr>
          <p:cNvPr id="3" name="Content Placeholder 2"/>
          <p:cNvSpPr>
            <a:spLocks noGrp="1"/>
          </p:cNvSpPr>
          <p:nvPr>
            <p:ph idx="1"/>
          </p:nvPr>
        </p:nvSpPr>
        <p:spPr>
          <a:xfrm>
            <a:off x="827584" y="1484784"/>
            <a:ext cx="7216661" cy="4195481"/>
          </a:xfrm>
        </p:spPr>
        <p:txBody>
          <a:bodyPr>
            <a:normAutofit/>
          </a:bodyPr>
          <a:lstStyle/>
          <a:p>
            <a:pPr marL="0" indent="0">
              <a:buNone/>
            </a:pPr>
            <a:r>
              <a:rPr lang="en-GB" sz="3200" dirty="0">
                <a:latin typeface="NTPreCursive" panose="03000400000000000000" pitchFamily="66" charset="0"/>
              </a:rPr>
              <a:t>We believe that the Christian Values we promote contribute positively to behaviour within our school and helps pupils develop the skills needed to become fantastic role models both in school and the community. </a:t>
            </a:r>
          </a:p>
          <a:p>
            <a:pPr marL="0" indent="0">
              <a:buNone/>
            </a:pPr>
            <a:r>
              <a:rPr lang="en-GB" sz="3200" dirty="0" smtClean="0">
                <a:latin typeface="NTPreCursive" panose="03000400000000000000" pitchFamily="66" charset="0"/>
              </a:rPr>
              <a:t>We promote </a:t>
            </a:r>
            <a:r>
              <a:rPr lang="en-GB" sz="3200" dirty="0">
                <a:latin typeface="NTPreCursive" panose="03000400000000000000" pitchFamily="66" charset="0"/>
              </a:rPr>
              <a:t>the following Christian Values: Responsibility, Friendship, Caring, Consideration, Respect, Honesty, </a:t>
            </a:r>
            <a:r>
              <a:rPr lang="en-GB" sz="3200" dirty="0" smtClean="0">
                <a:latin typeface="NTPreCursive" panose="03000400000000000000" pitchFamily="66" charset="0"/>
              </a:rPr>
              <a:t>Peace and Forgiveness</a:t>
            </a:r>
            <a:r>
              <a:rPr lang="en-GB" sz="3200" dirty="0">
                <a:latin typeface="NTPreCursive" panose="03000400000000000000" pitchFamily="66" charset="0"/>
              </a:rPr>
              <a:t>.</a:t>
            </a:r>
            <a:endParaRPr lang="en-GB" sz="3200" dirty="0" smtClean="0">
              <a:latin typeface="NTPreCursive" panose="03000400000000000000" pitchFamily="66" charset="0"/>
            </a:endParaRPr>
          </a:p>
          <a:p>
            <a:pPr marL="0" indent="0">
              <a:buNone/>
            </a:pPr>
            <a:endParaRPr lang="en-GB" sz="2400" dirty="0">
              <a:latin typeface="NTPreCursive" panose="03000400000000000000" pitchFamily="66" charset="0"/>
            </a:endParaRPr>
          </a:p>
          <a:p>
            <a:pPr marL="0" indent="0">
              <a:buNone/>
            </a:pPr>
            <a:endParaRPr lang="en-GB" sz="2400" dirty="0"/>
          </a:p>
        </p:txBody>
      </p:sp>
    </p:spTree>
    <p:extLst>
      <p:ext uri="{BB962C8B-B14F-4D97-AF65-F5344CB8AC3E}">
        <p14:creationId xmlns:p14="http://schemas.microsoft.com/office/powerpoint/2010/main" val="3462525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tx1"/>
                </a:solidFill>
                <a:latin typeface="NTPreCursive" panose="03000400000000000000" pitchFamily="66" charset="0"/>
              </a:rPr>
              <a:t>Year 1 </a:t>
            </a:r>
            <a:r>
              <a:rPr lang="en-GB" u="sng" dirty="0" smtClean="0">
                <a:solidFill>
                  <a:schemeClr val="tx1"/>
                </a:solidFill>
                <a:latin typeface="NTPreCursive" panose="03000400000000000000" pitchFamily="66" charset="0"/>
              </a:rPr>
              <a:t>Expectations – Rewards</a:t>
            </a:r>
            <a:endParaRPr lang="en-GB" u="sng" dirty="0"/>
          </a:p>
        </p:txBody>
      </p:sp>
      <p:sp>
        <p:nvSpPr>
          <p:cNvPr id="4" name="Rectangle 3"/>
          <p:cNvSpPr/>
          <p:nvPr/>
        </p:nvSpPr>
        <p:spPr>
          <a:xfrm>
            <a:off x="800163" y="1484784"/>
            <a:ext cx="7488832" cy="2862322"/>
          </a:xfrm>
          <a:prstGeom prst="rect">
            <a:avLst/>
          </a:prstGeom>
        </p:spPr>
        <p:txBody>
          <a:bodyPr wrap="square">
            <a:spAutoFit/>
          </a:bodyPr>
          <a:lstStyle/>
          <a:p>
            <a:pPr marL="457200" indent="-457200">
              <a:buClr>
                <a:schemeClr val="accent2"/>
              </a:buClr>
              <a:buFont typeface="Wingdings" panose="05000000000000000000" pitchFamily="2" charset="2"/>
              <a:buChar char="§"/>
            </a:pPr>
            <a:r>
              <a:rPr lang="en-GB" sz="3000" dirty="0" smtClean="0">
                <a:latin typeface="NTPreCursive" panose="03000400000000000000" pitchFamily="66" charset="0"/>
              </a:rPr>
              <a:t>Halos</a:t>
            </a:r>
          </a:p>
          <a:p>
            <a:pPr marL="457200" indent="-457200">
              <a:buClr>
                <a:schemeClr val="accent2"/>
              </a:buClr>
              <a:buFont typeface="Wingdings" panose="05000000000000000000" pitchFamily="2" charset="2"/>
              <a:buChar char="§"/>
            </a:pPr>
            <a:r>
              <a:rPr lang="en-GB" sz="3000" dirty="0" smtClean="0">
                <a:latin typeface="NTPreCursive" panose="03000400000000000000" pitchFamily="66" charset="0"/>
              </a:rPr>
              <a:t>Attendance –  your child will receive 2 halos a week if your child attends school every day and on time.</a:t>
            </a:r>
          </a:p>
          <a:p>
            <a:pPr marL="457200" indent="-457200">
              <a:buClr>
                <a:schemeClr val="accent2"/>
              </a:buClr>
              <a:buFont typeface="Wingdings" panose="05000000000000000000" pitchFamily="2" charset="2"/>
              <a:buChar char="§"/>
            </a:pPr>
            <a:r>
              <a:rPr lang="en-GB" sz="3000" dirty="0" smtClean="0">
                <a:latin typeface="NTPreCursive" panose="03000400000000000000" pitchFamily="66" charset="0"/>
              </a:rPr>
              <a:t>Praise assembly</a:t>
            </a:r>
          </a:p>
          <a:p>
            <a:pPr marL="457200" indent="-457200">
              <a:buClr>
                <a:schemeClr val="accent2"/>
              </a:buClr>
              <a:buFont typeface="Wingdings" panose="05000000000000000000" pitchFamily="2" charset="2"/>
              <a:buChar char="§"/>
            </a:pPr>
            <a:r>
              <a:rPr lang="en-GB" sz="3000" dirty="0" smtClean="0">
                <a:latin typeface="NTPreCursive" panose="03000400000000000000" pitchFamily="66" charset="0"/>
              </a:rPr>
              <a:t>Termly Achievers assembly</a:t>
            </a:r>
          </a:p>
        </p:txBody>
      </p:sp>
      <p:sp>
        <p:nvSpPr>
          <p:cNvPr id="3" name="TextBox 2"/>
          <p:cNvSpPr txBox="1"/>
          <p:nvPr/>
        </p:nvSpPr>
        <p:spPr>
          <a:xfrm>
            <a:off x="971600" y="6165304"/>
            <a:ext cx="7704856" cy="461665"/>
          </a:xfrm>
          <a:prstGeom prst="rect">
            <a:avLst/>
          </a:prstGeom>
          <a:noFill/>
        </p:spPr>
        <p:txBody>
          <a:bodyPr wrap="square" rtlCol="0">
            <a:spAutoFit/>
          </a:bodyPr>
          <a:lstStyle/>
          <a:p>
            <a:r>
              <a:rPr lang="en-GB" sz="2400" dirty="0" smtClean="0">
                <a:latin typeface="NTPreCursivefk" panose="03000400000000000000" pitchFamily="66" charset="0"/>
              </a:rPr>
              <a:t>*All policies are on our school website.</a:t>
            </a:r>
            <a:endParaRPr lang="en-GB" sz="2400" dirty="0">
              <a:latin typeface="NTPreCursivefk" panose="03000400000000000000" pitchFamily="66" charset="0"/>
            </a:endParaRPr>
          </a:p>
        </p:txBody>
      </p:sp>
    </p:spTree>
    <p:extLst>
      <p:ext uri="{BB962C8B-B14F-4D97-AF65-F5344CB8AC3E}">
        <p14:creationId xmlns:p14="http://schemas.microsoft.com/office/powerpoint/2010/main" val="3263803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tx1"/>
                </a:solidFill>
                <a:latin typeface="NTPreCursive" panose="03000400000000000000" pitchFamily="66" charset="0"/>
              </a:rPr>
              <a:t>Year 1 </a:t>
            </a:r>
            <a:r>
              <a:rPr lang="en-GB" u="sng" dirty="0" smtClean="0">
                <a:solidFill>
                  <a:schemeClr val="tx1"/>
                </a:solidFill>
                <a:latin typeface="NTPreCursive" panose="03000400000000000000" pitchFamily="66" charset="0"/>
              </a:rPr>
              <a:t>Expectations – Rewards and Sanctions.</a:t>
            </a:r>
            <a:endParaRPr lang="en-GB" u="sng" dirty="0"/>
          </a:p>
        </p:txBody>
      </p:sp>
      <p:sp>
        <p:nvSpPr>
          <p:cNvPr id="4" name="Rectangle 3"/>
          <p:cNvSpPr/>
          <p:nvPr/>
        </p:nvSpPr>
        <p:spPr>
          <a:xfrm>
            <a:off x="323528" y="1850195"/>
            <a:ext cx="8352928" cy="3323987"/>
          </a:xfrm>
          <a:prstGeom prst="rect">
            <a:avLst/>
          </a:prstGeom>
        </p:spPr>
        <p:txBody>
          <a:bodyPr wrap="square">
            <a:spAutoFit/>
          </a:bodyPr>
          <a:lstStyle/>
          <a:p>
            <a:pPr>
              <a:buClr>
                <a:schemeClr val="accent2"/>
              </a:buClr>
            </a:pPr>
            <a:endParaRPr lang="en-GB" sz="3000" dirty="0" smtClean="0">
              <a:latin typeface="NTPreCursive" panose="03000400000000000000" pitchFamily="66" charset="0"/>
            </a:endParaRPr>
          </a:p>
          <a:p>
            <a:pPr>
              <a:buClr>
                <a:schemeClr val="accent2"/>
              </a:buClr>
              <a:buFont typeface="Wingdings" panose="05000000000000000000" pitchFamily="2" charset="2"/>
              <a:buChar char="§"/>
            </a:pPr>
            <a:r>
              <a:rPr lang="en-GB" sz="3000" dirty="0" smtClean="0">
                <a:latin typeface="NTPreCursive" panose="03000400000000000000" pitchFamily="66" charset="0"/>
              </a:rPr>
              <a:t>We explain to the children that it is ‘</a:t>
            </a:r>
            <a:r>
              <a:rPr lang="en-GB" sz="3000" dirty="0" smtClean="0">
                <a:solidFill>
                  <a:srgbClr val="00B050"/>
                </a:solidFill>
                <a:latin typeface="NTPreCursive" panose="03000400000000000000" pitchFamily="66" charset="0"/>
              </a:rPr>
              <a:t>Good </a:t>
            </a:r>
            <a:r>
              <a:rPr lang="en-GB" sz="3000" dirty="0">
                <a:solidFill>
                  <a:srgbClr val="00B050"/>
                </a:solidFill>
                <a:latin typeface="NTPreCursive" panose="03000400000000000000" pitchFamily="66" charset="0"/>
              </a:rPr>
              <a:t>to be </a:t>
            </a:r>
            <a:r>
              <a:rPr lang="en-GB" sz="3000" dirty="0" smtClean="0">
                <a:solidFill>
                  <a:srgbClr val="00B050"/>
                </a:solidFill>
                <a:latin typeface="NTPreCursive" panose="03000400000000000000" pitchFamily="66" charset="0"/>
              </a:rPr>
              <a:t>Green’.</a:t>
            </a:r>
          </a:p>
          <a:p>
            <a:pPr>
              <a:buClr>
                <a:schemeClr val="accent2"/>
              </a:buClr>
              <a:buFont typeface="Wingdings" panose="05000000000000000000" pitchFamily="2" charset="2"/>
              <a:buChar char="§"/>
            </a:pPr>
            <a:r>
              <a:rPr lang="en-GB" sz="3000" dirty="0" smtClean="0">
                <a:solidFill>
                  <a:srgbClr val="0070C0"/>
                </a:solidFill>
                <a:latin typeface="NTPreCursive" panose="03000400000000000000" pitchFamily="66" charset="0"/>
              </a:rPr>
              <a:t>Blue card</a:t>
            </a:r>
            <a:r>
              <a:rPr lang="en-GB" sz="3000" dirty="0" smtClean="0">
                <a:latin typeface="NTPreCursive" panose="03000400000000000000" pitchFamily="66" charset="0"/>
              </a:rPr>
              <a:t>: Non-verbal warning (Stop and think)</a:t>
            </a:r>
          </a:p>
          <a:p>
            <a:pPr>
              <a:buClr>
                <a:schemeClr val="accent2"/>
              </a:buClr>
              <a:buFont typeface="Wingdings" panose="05000000000000000000" pitchFamily="2" charset="2"/>
              <a:buChar char="§"/>
            </a:pPr>
            <a:r>
              <a:rPr lang="en-GB" sz="3000" dirty="0" smtClean="0">
                <a:solidFill>
                  <a:srgbClr val="FFC000"/>
                </a:solidFill>
                <a:latin typeface="NTPreCursive" panose="03000400000000000000" pitchFamily="66" charset="0"/>
              </a:rPr>
              <a:t>Yellow card </a:t>
            </a:r>
            <a:r>
              <a:rPr lang="en-GB" sz="3000" dirty="0" smtClean="0">
                <a:latin typeface="NTPreCursive" panose="03000400000000000000" pitchFamily="66" charset="0"/>
              </a:rPr>
              <a:t>– 5 minutes of playtime will be lost.</a:t>
            </a:r>
            <a:endParaRPr lang="en-GB" sz="3000" dirty="0" smtClean="0">
              <a:solidFill>
                <a:srgbClr val="FFC000"/>
              </a:solidFill>
              <a:latin typeface="NTPreCursive" panose="03000400000000000000" pitchFamily="66" charset="0"/>
            </a:endParaRPr>
          </a:p>
          <a:p>
            <a:pPr>
              <a:buClr>
                <a:schemeClr val="accent2"/>
              </a:buClr>
              <a:buFont typeface="Wingdings" panose="05000000000000000000" pitchFamily="2" charset="2"/>
              <a:buChar char="§"/>
            </a:pPr>
            <a:r>
              <a:rPr lang="en-GB" sz="3000" dirty="0" smtClean="0">
                <a:solidFill>
                  <a:srgbClr val="FF0000"/>
                </a:solidFill>
                <a:latin typeface="NTPreCursive" panose="03000400000000000000" pitchFamily="66" charset="0"/>
              </a:rPr>
              <a:t>Red card </a:t>
            </a:r>
            <a:r>
              <a:rPr lang="en-GB" sz="3000" dirty="0" smtClean="0">
                <a:latin typeface="NTPreCursive" panose="03000400000000000000" pitchFamily="66" charset="0"/>
              </a:rPr>
              <a:t>– playtime will be spent with a member of staff.</a:t>
            </a:r>
            <a:endParaRPr lang="en-GB" sz="3000" dirty="0" smtClean="0">
              <a:solidFill>
                <a:srgbClr val="FF0000"/>
              </a:solidFill>
              <a:latin typeface="NTPreCursive" panose="03000400000000000000" pitchFamily="66" charset="0"/>
            </a:endParaRPr>
          </a:p>
          <a:p>
            <a:pPr>
              <a:buClr>
                <a:schemeClr val="accent2"/>
              </a:buClr>
              <a:buFont typeface="Wingdings" panose="05000000000000000000" pitchFamily="2" charset="2"/>
              <a:buChar char="§"/>
            </a:pPr>
            <a:r>
              <a:rPr lang="en-GB" sz="3000" dirty="0" smtClean="0">
                <a:solidFill>
                  <a:schemeClr val="bg1"/>
                </a:solidFill>
                <a:latin typeface="NTPreCursive" panose="03000400000000000000" pitchFamily="66" charset="0"/>
              </a:rPr>
              <a:t>Bottom liners - Behaviour Recovery – Head teacher and parents informed.</a:t>
            </a:r>
          </a:p>
        </p:txBody>
      </p:sp>
      <p:sp>
        <p:nvSpPr>
          <p:cNvPr id="5" name="TextBox 4"/>
          <p:cNvSpPr txBox="1"/>
          <p:nvPr/>
        </p:nvSpPr>
        <p:spPr>
          <a:xfrm>
            <a:off x="484710" y="5377355"/>
            <a:ext cx="8119738" cy="584775"/>
          </a:xfrm>
          <a:prstGeom prst="rect">
            <a:avLst/>
          </a:prstGeom>
          <a:noFill/>
        </p:spPr>
        <p:txBody>
          <a:bodyPr wrap="square" rtlCol="0">
            <a:spAutoFit/>
          </a:bodyPr>
          <a:lstStyle/>
          <a:p>
            <a:pPr algn="ctr"/>
            <a:r>
              <a:rPr lang="en-GB" sz="3200" dirty="0" smtClean="0">
                <a:latin typeface="NTPreCursivefk" panose="03000400000000000000" pitchFamily="66" charset="0"/>
              </a:rPr>
              <a:t>Every day </a:t>
            </a:r>
            <a:r>
              <a:rPr lang="en-GB" sz="3200" u="sng" dirty="0" smtClean="0">
                <a:latin typeface="NTPreCursivefk" panose="03000400000000000000" pitchFamily="66" charset="0"/>
              </a:rPr>
              <a:t>all</a:t>
            </a:r>
            <a:r>
              <a:rPr lang="en-GB" sz="3200" dirty="0" smtClean="0">
                <a:latin typeface="NTPreCursivefk" panose="03000400000000000000" pitchFamily="66" charset="0"/>
              </a:rPr>
              <a:t> children start from </a:t>
            </a:r>
            <a:r>
              <a:rPr lang="en-GB" sz="3200" dirty="0" smtClean="0">
                <a:solidFill>
                  <a:srgbClr val="00B050"/>
                </a:solidFill>
                <a:latin typeface="NTPreCursivefk" panose="03000400000000000000" pitchFamily="66" charset="0"/>
              </a:rPr>
              <a:t>Green</a:t>
            </a:r>
            <a:r>
              <a:rPr lang="en-GB" sz="3200" dirty="0" smtClean="0">
                <a:latin typeface="NTPreCursivefk" panose="03000400000000000000" pitchFamily="66" charset="0"/>
              </a:rPr>
              <a:t>!</a:t>
            </a:r>
            <a:endParaRPr lang="en-GB" sz="3200" dirty="0">
              <a:latin typeface="NTPreCursivefk" panose="03000400000000000000" pitchFamily="66" charset="0"/>
            </a:endParaRPr>
          </a:p>
        </p:txBody>
      </p:sp>
      <p:sp>
        <p:nvSpPr>
          <p:cNvPr id="3" name="TextBox 2"/>
          <p:cNvSpPr txBox="1"/>
          <p:nvPr/>
        </p:nvSpPr>
        <p:spPr>
          <a:xfrm>
            <a:off x="971600" y="6165304"/>
            <a:ext cx="7704856" cy="461665"/>
          </a:xfrm>
          <a:prstGeom prst="rect">
            <a:avLst/>
          </a:prstGeom>
          <a:noFill/>
        </p:spPr>
        <p:txBody>
          <a:bodyPr wrap="square" rtlCol="0">
            <a:spAutoFit/>
          </a:bodyPr>
          <a:lstStyle/>
          <a:p>
            <a:r>
              <a:rPr lang="en-GB" sz="2400" dirty="0" smtClean="0">
                <a:latin typeface="NTPreCursivefk" panose="03000400000000000000" pitchFamily="66" charset="0"/>
              </a:rPr>
              <a:t>*All policies are on our school website.</a:t>
            </a:r>
            <a:endParaRPr lang="en-GB" sz="2400" dirty="0">
              <a:latin typeface="NTPreCursivefk" panose="03000400000000000000" pitchFamily="66" charset="0"/>
            </a:endParaRPr>
          </a:p>
        </p:txBody>
      </p:sp>
    </p:spTree>
    <p:extLst>
      <p:ext uri="{BB962C8B-B14F-4D97-AF65-F5344CB8AC3E}">
        <p14:creationId xmlns:p14="http://schemas.microsoft.com/office/powerpoint/2010/main" val="3884406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73399" y="908720"/>
            <a:ext cx="7831706" cy="1032066"/>
          </a:xfrm>
        </p:spPr>
        <p:txBody>
          <a:bodyPr/>
          <a:lstStyle/>
          <a:p>
            <a:r>
              <a:rPr lang="en-GB" u="sng" dirty="0">
                <a:solidFill>
                  <a:schemeClr val="tx1"/>
                </a:solidFill>
                <a:latin typeface="NTPreCursive" panose="03000400000000000000" pitchFamily="66" charset="0"/>
              </a:rPr>
              <a:t>Year 1 Expectations – </a:t>
            </a:r>
            <a:r>
              <a:rPr lang="en-GB" u="sng" dirty="0" smtClean="0">
                <a:solidFill>
                  <a:schemeClr val="tx1"/>
                </a:solidFill>
                <a:latin typeface="NTPreCursive" panose="03000400000000000000" pitchFamily="66" charset="0"/>
              </a:rPr>
              <a:t>Learning Behaviour</a:t>
            </a:r>
            <a:r>
              <a:rPr lang="en-GB" u="sng" dirty="0">
                <a:solidFill>
                  <a:schemeClr val="tx1"/>
                </a:solidFill>
                <a:latin typeface="NTPreCursive" panose="03000400000000000000" pitchFamily="66" charset="0"/>
              </a:rPr>
              <a:t>.</a:t>
            </a:r>
            <a:endParaRPr lang="en-GB" dirty="0"/>
          </a:p>
        </p:txBody>
      </p:sp>
      <p:sp>
        <p:nvSpPr>
          <p:cNvPr id="3" name="Content Placeholder 2"/>
          <p:cNvSpPr>
            <a:spLocks noGrp="1"/>
          </p:cNvSpPr>
          <p:nvPr>
            <p:ph idx="1"/>
          </p:nvPr>
        </p:nvSpPr>
        <p:spPr>
          <a:xfrm>
            <a:off x="458267" y="1926766"/>
            <a:ext cx="7992887" cy="4195481"/>
          </a:xfrm>
        </p:spPr>
        <p:txBody>
          <a:bodyPr>
            <a:normAutofit/>
          </a:bodyPr>
          <a:lstStyle/>
          <a:p>
            <a:pPr marL="0" indent="0">
              <a:buNone/>
            </a:pPr>
            <a:r>
              <a:rPr lang="en-GB" sz="2400" dirty="0">
                <a:latin typeface="NTPreCursive" panose="03000400000000000000" pitchFamily="66" charset="0"/>
              </a:rPr>
              <a:t>We believe that the Christian Values we promote contribute positively to behaviour within our school and helps pupils develop the skills needed to become fantastic role models both in school and the community. </a:t>
            </a:r>
          </a:p>
          <a:p>
            <a:pPr marL="0" indent="0">
              <a:buNone/>
            </a:pPr>
            <a:r>
              <a:rPr lang="en-GB" sz="2400" dirty="0" smtClean="0">
                <a:latin typeface="NTPreCursive" panose="03000400000000000000" pitchFamily="66" charset="0"/>
              </a:rPr>
              <a:t>We build on the learning behaviours in EYFS of cooperation, inquisitiveness and independence. </a:t>
            </a:r>
          </a:p>
          <a:p>
            <a:pPr marL="0" indent="0">
              <a:buNone/>
            </a:pPr>
            <a:r>
              <a:rPr lang="en-GB" sz="2400" dirty="0" smtClean="0">
                <a:latin typeface="NTPreCursive" panose="03000400000000000000" pitchFamily="66" charset="0"/>
              </a:rPr>
              <a:t> The learning behaviours we encourage the children to develop in KS1 are: </a:t>
            </a:r>
          </a:p>
          <a:p>
            <a:pPr marL="0" indent="0">
              <a:buNone/>
            </a:pPr>
            <a:endParaRPr lang="en-GB" sz="2400" dirty="0">
              <a:latin typeface="NTPreCursive" panose="03000400000000000000" pitchFamily="66" charset="0"/>
            </a:endParaRPr>
          </a:p>
          <a:p>
            <a:pPr marL="0" indent="0">
              <a:buNone/>
            </a:pPr>
            <a:endParaRPr lang="en-GB" sz="2400" dirty="0"/>
          </a:p>
        </p:txBody>
      </p:sp>
      <p:grpSp>
        <p:nvGrpSpPr>
          <p:cNvPr id="4" name="Group 3"/>
          <p:cNvGrpSpPr/>
          <p:nvPr/>
        </p:nvGrpSpPr>
        <p:grpSpPr>
          <a:xfrm>
            <a:off x="811723" y="5085184"/>
            <a:ext cx="7293382" cy="1466849"/>
            <a:chOff x="807010" y="3248111"/>
            <a:chExt cx="9493307" cy="1791754"/>
          </a:xfrm>
        </p:grpSpPr>
        <p:pic>
          <p:nvPicPr>
            <p:cNvPr id="5" name="Picture 4"/>
            <p:cNvPicPr>
              <a:picLocks noChangeAspect="1"/>
            </p:cNvPicPr>
            <p:nvPr/>
          </p:nvPicPr>
          <p:blipFill>
            <a:blip r:embed="rId2"/>
            <a:stretch>
              <a:fillRect/>
            </a:stretch>
          </p:blipFill>
          <p:spPr>
            <a:xfrm>
              <a:off x="7547706" y="3251529"/>
              <a:ext cx="2752611" cy="1784874"/>
            </a:xfrm>
            <a:prstGeom prst="rect">
              <a:avLst/>
            </a:prstGeom>
          </p:spPr>
        </p:pic>
        <p:pic>
          <p:nvPicPr>
            <p:cNvPr id="6" name="Picture 5"/>
            <p:cNvPicPr>
              <a:picLocks noChangeAspect="1"/>
            </p:cNvPicPr>
            <p:nvPr/>
          </p:nvPicPr>
          <p:blipFill rotWithShape="1">
            <a:blip r:embed="rId3"/>
            <a:srcRect l="39716" t="22727" r="30332" b="48081"/>
            <a:stretch/>
          </p:blipFill>
          <p:spPr>
            <a:xfrm>
              <a:off x="3925676" y="3248111"/>
              <a:ext cx="3246336" cy="1782039"/>
            </a:xfrm>
            <a:prstGeom prst="rect">
              <a:avLst/>
            </a:prstGeom>
          </p:spPr>
        </p:pic>
        <p:pic>
          <p:nvPicPr>
            <p:cNvPr id="7" name="Picture 6" descr="A cartoon character wearing a mask&#10;&#10;Description automatically generated">
              <a:extLst>
                <a:ext uri="{FF2B5EF4-FFF2-40B4-BE49-F238E27FC236}">
                  <a16:creationId xmlns:a16="http://schemas.microsoft.com/office/drawing/2014/main" id="{5875AB50-D4DC-8C06-738B-B637347E4A68}"/>
                </a:ext>
              </a:extLst>
            </p:cNvPr>
            <p:cNvPicPr>
              <a:picLocks noChangeAspect="1"/>
            </p:cNvPicPr>
            <p:nvPr/>
          </p:nvPicPr>
          <p:blipFill>
            <a:blip r:embed="rId4"/>
            <a:stretch>
              <a:fillRect/>
            </a:stretch>
          </p:blipFill>
          <p:spPr>
            <a:xfrm>
              <a:off x="807010" y="3256276"/>
              <a:ext cx="2711136" cy="1783589"/>
            </a:xfrm>
            <a:prstGeom prst="rect">
              <a:avLst/>
            </a:prstGeom>
          </p:spPr>
        </p:pic>
      </p:grpSp>
    </p:spTree>
    <p:extLst>
      <p:ext uri="{BB962C8B-B14F-4D97-AF65-F5344CB8AC3E}">
        <p14:creationId xmlns:p14="http://schemas.microsoft.com/office/powerpoint/2010/main" val="4180213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NTPreCursivefk" panose="03000400000000000000" pitchFamily="66" charset="0"/>
              </a:rPr>
              <a:t>Settling into Year 1.</a:t>
            </a:r>
            <a:endParaRPr lang="en-GB" dirty="0">
              <a:latin typeface="NTPreCursivefk" panose="03000400000000000000" pitchFamily="66" charset="0"/>
            </a:endParaRPr>
          </a:p>
        </p:txBody>
      </p:sp>
      <p:sp>
        <p:nvSpPr>
          <p:cNvPr id="3" name="Content Placeholder 2"/>
          <p:cNvSpPr>
            <a:spLocks noGrp="1"/>
          </p:cNvSpPr>
          <p:nvPr>
            <p:ph idx="1"/>
          </p:nvPr>
        </p:nvSpPr>
        <p:spPr>
          <a:xfrm>
            <a:off x="656572" y="1484784"/>
            <a:ext cx="7299803" cy="4195481"/>
          </a:xfrm>
          <a:solidFill>
            <a:srgbClr val="C00000"/>
          </a:solidFill>
        </p:spPr>
        <p:txBody>
          <a:bodyPr>
            <a:normAutofit/>
          </a:bodyPr>
          <a:lstStyle/>
          <a:p>
            <a:pPr marL="0" indent="0">
              <a:buNone/>
            </a:pPr>
            <a:r>
              <a:rPr lang="en-GB" sz="3000" dirty="0" smtClean="0">
                <a:latin typeface="NTPreCursivefk" panose="03000400000000000000" pitchFamily="66" charset="0"/>
              </a:rPr>
              <a:t>The children are doing really well!</a:t>
            </a:r>
          </a:p>
          <a:p>
            <a:pPr marL="0" indent="0">
              <a:buNone/>
            </a:pPr>
            <a:r>
              <a:rPr lang="en-GB" sz="3000" dirty="0" smtClean="0">
                <a:latin typeface="NTPreCursivefk" panose="03000400000000000000" pitchFamily="66" charset="0"/>
              </a:rPr>
              <a:t>Up until half term the children will follow a semi- formal timetable (Similar to Reception).</a:t>
            </a:r>
          </a:p>
          <a:p>
            <a:pPr marL="0" indent="0">
              <a:buNone/>
            </a:pPr>
            <a:r>
              <a:rPr lang="en-GB" sz="3000" dirty="0" smtClean="0">
                <a:latin typeface="NTPreCursivefk" panose="03000400000000000000" pitchFamily="66" charset="0"/>
              </a:rPr>
              <a:t>As the children gain more skills we raise the expectations and they will </a:t>
            </a:r>
            <a:r>
              <a:rPr lang="en-GB" sz="3000" u="sng" dirty="0" smtClean="0">
                <a:latin typeface="NTPreCursivefk" panose="03000400000000000000" pitchFamily="66" charset="0"/>
              </a:rPr>
              <a:t>all </a:t>
            </a:r>
            <a:r>
              <a:rPr lang="en-GB" sz="3000" dirty="0" smtClean="0">
                <a:latin typeface="NTPreCursivefk" panose="03000400000000000000" pitchFamily="66" charset="0"/>
              </a:rPr>
              <a:t>be sitting at tables to follow lessons just like all the other children (Yr2 upwards).</a:t>
            </a:r>
          </a:p>
          <a:p>
            <a:pPr marL="0" indent="0">
              <a:buNone/>
            </a:pPr>
            <a:endParaRPr lang="en-GB" sz="3000" dirty="0">
              <a:latin typeface="NTPreCursivefk" panose="03000400000000000000" pitchFamily="66" charset="0"/>
            </a:endParaRPr>
          </a:p>
        </p:txBody>
      </p:sp>
    </p:spTree>
    <p:extLst>
      <p:ext uri="{BB962C8B-B14F-4D97-AF65-F5344CB8AC3E}">
        <p14:creationId xmlns:p14="http://schemas.microsoft.com/office/powerpoint/2010/main" val="1752568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899592" y="548680"/>
            <a:ext cx="8381260" cy="768897"/>
          </a:xfrm>
        </p:spPr>
        <p:txBody>
          <a:bodyPr>
            <a:normAutofit/>
          </a:bodyPr>
          <a:lstStyle/>
          <a:p>
            <a:r>
              <a:rPr lang="en-GB" dirty="0">
                <a:solidFill>
                  <a:schemeClr val="tx1"/>
                </a:solidFill>
                <a:latin typeface="NTPreCursivefk" panose="03000400000000000000" pitchFamily="66" charset="0"/>
              </a:rPr>
              <a:t>Learning - Maths</a:t>
            </a:r>
          </a:p>
        </p:txBody>
      </p:sp>
      <p:sp>
        <p:nvSpPr>
          <p:cNvPr id="2" name="Content Placeholder 1"/>
          <p:cNvSpPr>
            <a:spLocks noGrp="1"/>
          </p:cNvSpPr>
          <p:nvPr>
            <p:ph idx="1"/>
          </p:nvPr>
        </p:nvSpPr>
        <p:spPr>
          <a:xfrm>
            <a:off x="251520" y="1317577"/>
            <a:ext cx="8407893" cy="4824536"/>
          </a:xfrm>
        </p:spPr>
        <p:txBody>
          <a:bodyPr>
            <a:normAutofit fontScale="92500" lnSpcReduction="20000"/>
          </a:bodyPr>
          <a:lstStyle/>
          <a:p>
            <a:pPr marL="651510" lvl="1" indent="-285750">
              <a:buClr>
                <a:srgbClr val="C00000"/>
              </a:buClr>
              <a:buFont typeface="Wingdings" panose="05000000000000000000" pitchFamily="2" charset="2"/>
              <a:buChar char="§"/>
            </a:pPr>
            <a:endParaRPr lang="en-GB" dirty="0">
              <a:latin typeface="NTPreCursive" panose="03000400000000000000" pitchFamily="66" charset="0"/>
            </a:endParaRPr>
          </a:p>
          <a:p>
            <a:pPr marL="708660" lvl="1" indent="-342900">
              <a:buClr>
                <a:srgbClr val="C00000"/>
              </a:buClr>
              <a:buFont typeface="Wingdings" panose="05000000000000000000" pitchFamily="2" charset="2"/>
              <a:buChar char="§"/>
            </a:pPr>
            <a:r>
              <a:rPr lang="en-GB" sz="3000" dirty="0">
                <a:solidFill>
                  <a:schemeClr val="tx1"/>
                </a:solidFill>
                <a:latin typeface="NTPreCursive" panose="03000400000000000000" pitchFamily="66" charset="0"/>
              </a:rPr>
              <a:t>Our maths topic for this </a:t>
            </a:r>
            <a:r>
              <a:rPr lang="en-GB" sz="3000" dirty="0" smtClean="0">
                <a:solidFill>
                  <a:schemeClr val="tx1"/>
                </a:solidFill>
                <a:latin typeface="NTPreCursive" panose="03000400000000000000" pitchFamily="66" charset="0"/>
              </a:rPr>
              <a:t>half term </a:t>
            </a:r>
            <a:r>
              <a:rPr lang="en-GB" sz="3000" dirty="0">
                <a:solidFill>
                  <a:schemeClr val="tx1"/>
                </a:solidFill>
                <a:latin typeface="NTPreCursive" panose="03000400000000000000" pitchFamily="66" charset="0"/>
              </a:rPr>
              <a:t>is: Place Value to </a:t>
            </a:r>
            <a:r>
              <a:rPr lang="en-GB" sz="3000" dirty="0" smtClean="0">
                <a:solidFill>
                  <a:schemeClr val="tx1"/>
                </a:solidFill>
                <a:latin typeface="NTPreCursive" panose="03000400000000000000" pitchFamily="66" charset="0"/>
              </a:rPr>
              <a:t>10.</a:t>
            </a:r>
          </a:p>
          <a:p>
            <a:pPr marL="708660" lvl="1" indent="-342900">
              <a:buClr>
                <a:srgbClr val="C00000"/>
              </a:buClr>
              <a:buFont typeface="Wingdings" panose="05000000000000000000" pitchFamily="2" charset="2"/>
              <a:buChar char="§"/>
            </a:pPr>
            <a:r>
              <a:rPr lang="en-GB" sz="3000" dirty="0" smtClean="0">
                <a:solidFill>
                  <a:schemeClr val="tx1"/>
                </a:solidFill>
                <a:latin typeface="NTPreCursive" panose="03000400000000000000" pitchFamily="66" charset="0"/>
              </a:rPr>
              <a:t>To </a:t>
            </a:r>
            <a:r>
              <a:rPr lang="en-GB" sz="3000" dirty="0">
                <a:solidFill>
                  <a:schemeClr val="tx1"/>
                </a:solidFill>
                <a:latin typeface="NTPreCursive" panose="03000400000000000000" pitchFamily="66" charset="0"/>
              </a:rPr>
              <a:t>count to 10 forwards and backwards beginning with 0 or 1, or from any given number.</a:t>
            </a:r>
          </a:p>
          <a:p>
            <a:pPr marL="708660" lvl="1" indent="-342900">
              <a:buClr>
                <a:srgbClr val="C00000"/>
              </a:buClr>
              <a:buFont typeface="Wingdings" panose="05000000000000000000" pitchFamily="2" charset="2"/>
              <a:buChar char="§"/>
            </a:pPr>
            <a:r>
              <a:rPr lang="en-GB" sz="3000" dirty="0">
                <a:solidFill>
                  <a:schemeClr val="tx1"/>
                </a:solidFill>
                <a:latin typeface="NTPreCursive" panose="03000400000000000000" pitchFamily="66" charset="0"/>
              </a:rPr>
              <a:t>To count, read and write numbers to 10 in numerals and words.</a:t>
            </a:r>
          </a:p>
          <a:p>
            <a:pPr marL="708660" lvl="1" indent="-342900">
              <a:buClr>
                <a:srgbClr val="C00000"/>
              </a:buClr>
              <a:buFont typeface="Wingdings" panose="05000000000000000000" pitchFamily="2" charset="2"/>
              <a:buChar char="§"/>
            </a:pPr>
            <a:r>
              <a:rPr lang="en-GB" sz="3000" dirty="0">
                <a:solidFill>
                  <a:schemeClr val="tx1"/>
                </a:solidFill>
                <a:latin typeface="NTPreCursive" panose="03000400000000000000" pitchFamily="66" charset="0"/>
              </a:rPr>
              <a:t>Identify and represent numbers using objects and pictorial representations including the number line, and use the languages of: equal to, more than, less than, fewer, most, least.</a:t>
            </a:r>
          </a:p>
          <a:p>
            <a:pPr marL="708660" lvl="1" indent="-342900">
              <a:buClr>
                <a:srgbClr val="C00000"/>
              </a:buClr>
              <a:buFont typeface="Wingdings" panose="05000000000000000000" pitchFamily="2" charset="2"/>
              <a:buChar char="§"/>
            </a:pPr>
            <a:r>
              <a:rPr lang="en-GB" sz="3000" dirty="0">
                <a:solidFill>
                  <a:schemeClr val="tx1"/>
                </a:solidFill>
                <a:latin typeface="NTPreCursive" panose="03000400000000000000" pitchFamily="66" charset="0"/>
              </a:rPr>
              <a:t>Given a number identify one more and one less. </a:t>
            </a:r>
          </a:p>
          <a:p>
            <a:pPr marL="708660" lvl="1" indent="-342900">
              <a:buClr>
                <a:srgbClr val="C00000"/>
              </a:buClr>
              <a:buFont typeface="Wingdings" panose="05000000000000000000" pitchFamily="2" charset="2"/>
              <a:buChar char="§"/>
            </a:pPr>
            <a:r>
              <a:rPr lang="en-GB" sz="3000" dirty="0">
                <a:solidFill>
                  <a:schemeClr val="tx1"/>
                </a:solidFill>
                <a:latin typeface="NTPreCursive" panose="03000400000000000000" pitchFamily="66" charset="0"/>
              </a:rPr>
              <a:t>Addition and subtraction within 10</a:t>
            </a:r>
            <a:r>
              <a:rPr lang="en-GB" sz="3000" dirty="0" smtClean="0">
                <a:solidFill>
                  <a:schemeClr val="tx1"/>
                </a:solidFill>
                <a:latin typeface="NTPreCursive" panose="03000400000000000000" pitchFamily="66" charset="0"/>
              </a:rPr>
              <a:t>.</a:t>
            </a:r>
          </a:p>
          <a:p>
            <a:pPr marL="708660" lvl="1" indent="-342900">
              <a:buClr>
                <a:srgbClr val="C00000"/>
              </a:buClr>
              <a:buFont typeface="Wingdings" panose="05000000000000000000" pitchFamily="2" charset="2"/>
              <a:buChar char="§"/>
            </a:pPr>
            <a:r>
              <a:rPr lang="en-GB" sz="3000" dirty="0" smtClean="0">
                <a:latin typeface="NTPreCursive" panose="03000400000000000000" pitchFamily="66" charset="0"/>
              </a:rPr>
              <a:t>Next half term we will move onto place value to 20.</a:t>
            </a:r>
            <a:endParaRPr lang="en-GB" sz="3000" dirty="0">
              <a:solidFill>
                <a:schemeClr val="tx1"/>
              </a:solidFill>
              <a:latin typeface="NTPreCursive" panose="03000400000000000000" pitchFamily="66" charset="0"/>
            </a:endParaRPr>
          </a:p>
          <a:p>
            <a:pPr marL="365760" lvl="1" indent="0">
              <a:buClr>
                <a:srgbClr val="C00000"/>
              </a:buClr>
              <a:buNone/>
            </a:pPr>
            <a:endParaRPr lang="en-GB" sz="2400" dirty="0">
              <a:solidFill>
                <a:schemeClr val="tx1"/>
              </a:solidFill>
              <a:latin typeface="NTPreCursive" panose="03000400000000000000" pitchFamily="66" charset="0"/>
            </a:endParaRPr>
          </a:p>
          <a:p>
            <a:pPr marL="365760" lvl="1" indent="0">
              <a:buNone/>
            </a:pPr>
            <a:endParaRPr lang="en-GB" dirty="0"/>
          </a:p>
        </p:txBody>
      </p:sp>
    </p:spTree>
    <p:extLst>
      <p:ext uri="{BB962C8B-B14F-4D97-AF65-F5344CB8AC3E}">
        <p14:creationId xmlns:p14="http://schemas.microsoft.com/office/powerpoint/2010/main" val="2046330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762740" y="476672"/>
            <a:ext cx="8381260" cy="768897"/>
          </a:xfrm>
        </p:spPr>
        <p:txBody>
          <a:bodyPr/>
          <a:lstStyle/>
          <a:p>
            <a:r>
              <a:rPr lang="en-GB" dirty="0">
                <a:solidFill>
                  <a:schemeClr val="tx1"/>
                </a:solidFill>
                <a:latin typeface="NTPreCursive" panose="03000400000000000000" pitchFamily="66" charset="0"/>
              </a:rPr>
              <a:t>Learning - English</a:t>
            </a:r>
          </a:p>
        </p:txBody>
      </p:sp>
      <p:sp>
        <p:nvSpPr>
          <p:cNvPr id="2" name="Content Placeholder 1"/>
          <p:cNvSpPr>
            <a:spLocks noGrp="1"/>
          </p:cNvSpPr>
          <p:nvPr>
            <p:ph idx="1"/>
          </p:nvPr>
        </p:nvSpPr>
        <p:spPr>
          <a:xfrm>
            <a:off x="323528" y="1245569"/>
            <a:ext cx="8407893" cy="4824536"/>
          </a:xfrm>
        </p:spPr>
        <p:txBody>
          <a:bodyPr>
            <a:normAutofit fontScale="25000" lnSpcReduction="20000"/>
          </a:bodyPr>
          <a:lstStyle/>
          <a:p>
            <a:pPr marL="365760" lvl="1" indent="0">
              <a:buNone/>
            </a:pPr>
            <a:endParaRPr lang="en-GB" sz="2600" dirty="0">
              <a:solidFill>
                <a:schemeClr val="tx1"/>
              </a:solidFill>
              <a:latin typeface="NTPreCursive" panose="03000400000000000000" pitchFamily="66" charset="0"/>
            </a:endParaRPr>
          </a:p>
          <a:p>
            <a:pPr marL="365760" lvl="1" indent="0">
              <a:buNone/>
            </a:pPr>
            <a:r>
              <a:rPr lang="en-GB" sz="9600" dirty="0">
                <a:solidFill>
                  <a:schemeClr val="tx1"/>
                </a:solidFill>
                <a:latin typeface="NTPreCursive" panose="03000400000000000000" pitchFamily="66" charset="0"/>
              </a:rPr>
              <a:t>In English this half term, we will follow the ‘Talk for Writing’ Programme. We will be focusing our English Learning around the text “The Three Little Pigs”. Throughout all of our writing this term our main focuses are: </a:t>
            </a:r>
          </a:p>
          <a:p>
            <a:pPr marL="201168" lvl="1" indent="0">
              <a:buClr>
                <a:srgbClr val="C00000"/>
              </a:buClr>
              <a:buNone/>
            </a:pPr>
            <a:endParaRPr lang="en-GB" sz="9600" dirty="0">
              <a:solidFill>
                <a:schemeClr val="tx1"/>
              </a:solidFill>
              <a:latin typeface="NTPreCursive" panose="03000400000000000000" pitchFamily="66" charset="0"/>
            </a:endParaRPr>
          </a:p>
          <a:p>
            <a:pPr lvl="1">
              <a:buClr>
                <a:srgbClr val="C00000"/>
              </a:buClr>
              <a:buFont typeface="Wingdings" panose="05000000000000000000" pitchFamily="2" charset="2"/>
              <a:buChar char="§"/>
            </a:pPr>
            <a:r>
              <a:rPr lang="en-GB" sz="9600" dirty="0">
                <a:solidFill>
                  <a:schemeClr val="tx1"/>
                </a:solidFill>
                <a:latin typeface="NTPreCursive" panose="03000400000000000000" pitchFamily="66" charset="0"/>
              </a:rPr>
              <a:t>Using sounds to spell words</a:t>
            </a:r>
          </a:p>
          <a:p>
            <a:pPr lvl="1">
              <a:buClr>
                <a:srgbClr val="C00000"/>
              </a:buClr>
              <a:buFont typeface="Wingdings" panose="05000000000000000000" pitchFamily="2" charset="2"/>
              <a:buChar char="§"/>
            </a:pPr>
            <a:r>
              <a:rPr lang="en-GB" sz="9600" dirty="0">
                <a:solidFill>
                  <a:schemeClr val="tx1"/>
                </a:solidFill>
                <a:latin typeface="NTPreCursive" panose="03000400000000000000" pitchFamily="66" charset="0"/>
              </a:rPr>
              <a:t>Holding a sentence (coming up with an idea and remembering it)</a:t>
            </a:r>
          </a:p>
          <a:p>
            <a:pPr lvl="1">
              <a:buClr>
                <a:srgbClr val="C00000"/>
              </a:buClr>
              <a:buFont typeface="Wingdings" panose="05000000000000000000" pitchFamily="2" charset="2"/>
              <a:buChar char="§"/>
            </a:pPr>
            <a:r>
              <a:rPr lang="en-GB" sz="9600" dirty="0">
                <a:solidFill>
                  <a:schemeClr val="tx1"/>
                </a:solidFill>
                <a:latin typeface="NTPreCursive" panose="03000400000000000000" pitchFamily="66" charset="0"/>
              </a:rPr>
              <a:t>Spelling of Common exception </a:t>
            </a:r>
            <a:r>
              <a:rPr lang="en-GB" sz="9600" dirty="0" smtClean="0">
                <a:solidFill>
                  <a:schemeClr val="tx1"/>
                </a:solidFill>
                <a:latin typeface="NTPreCursive" panose="03000400000000000000" pitchFamily="66" charset="0"/>
              </a:rPr>
              <a:t>words</a:t>
            </a:r>
            <a:endParaRPr lang="en-GB" sz="9600" dirty="0">
              <a:solidFill>
                <a:schemeClr val="tx1"/>
              </a:solidFill>
              <a:latin typeface="NTPreCursive" panose="03000400000000000000" pitchFamily="66" charset="0"/>
            </a:endParaRPr>
          </a:p>
          <a:p>
            <a:pPr lvl="1">
              <a:buClr>
                <a:srgbClr val="C00000"/>
              </a:buClr>
              <a:buFont typeface="Wingdings" panose="05000000000000000000" pitchFamily="2" charset="2"/>
              <a:buChar char="§"/>
            </a:pPr>
            <a:r>
              <a:rPr lang="en-GB" sz="9600" dirty="0">
                <a:solidFill>
                  <a:schemeClr val="tx1"/>
                </a:solidFill>
                <a:latin typeface="NTPreCursive" panose="03000400000000000000" pitchFamily="66" charset="0"/>
              </a:rPr>
              <a:t>Correct letter formation </a:t>
            </a:r>
          </a:p>
          <a:p>
            <a:pPr lvl="1">
              <a:buClr>
                <a:srgbClr val="C00000"/>
              </a:buClr>
              <a:buFont typeface="Wingdings" panose="05000000000000000000" pitchFamily="2" charset="2"/>
              <a:buChar char="§"/>
            </a:pPr>
            <a:r>
              <a:rPr lang="en-GB" sz="9600" dirty="0">
                <a:solidFill>
                  <a:schemeClr val="tx1"/>
                </a:solidFill>
                <a:latin typeface="NTPreCursive" panose="03000400000000000000" pitchFamily="66" charset="0"/>
              </a:rPr>
              <a:t>Capital letters at the beginning of sentences names and places.</a:t>
            </a:r>
          </a:p>
          <a:p>
            <a:pPr lvl="1">
              <a:buClr>
                <a:srgbClr val="C00000"/>
              </a:buClr>
              <a:buFont typeface="Wingdings" panose="05000000000000000000" pitchFamily="2" charset="2"/>
              <a:buChar char="§"/>
            </a:pPr>
            <a:r>
              <a:rPr lang="en-GB" sz="9600" dirty="0">
                <a:solidFill>
                  <a:schemeClr val="tx1"/>
                </a:solidFill>
                <a:latin typeface="NTPreCursive" panose="03000400000000000000" pitchFamily="66" charset="0"/>
              </a:rPr>
              <a:t>Finger spaces – leaving spaces between words.</a:t>
            </a:r>
          </a:p>
          <a:p>
            <a:pPr lvl="1">
              <a:buClr>
                <a:srgbClr val="C00000"/>
              </a:buClr>
              <a:buFont typeface="Wingdings" panose="05000000000000000000" pitchFamily="2" charset="2"/>
              <a:buChar char="§"/>
            </a:pPr>
            <a:r>
              <a:rPr lang="en-GB" sz="9600" dirty="0">
                <a:solidFill>
                  <a:schemeClr val="tx1"/>
                </a:solidFill>
                <a:latin typeface="NTPreCursive" panose="03000400000000000000" pitchFamily="66" charset="0"/>
              </a:rPr>
              <a:t>Full stops</a:t>
            </a:r>
          </a:p>
          <a:p>
            <a:pPr marL="365760" lvl="1" indent="0">
              <a:buNone/>
            </a:pPr>
            <a:r>
              <a:rPr lang="en-GB" sz="9600" dirty="0">
                <a:solidFill>
                  <a:schemeClr val="tx1"/>
                </a:solidFill>
                <a:latin typeface="NTPreCursive" panose="03000400000000000000" pitchFamily="66" charset="0"/>
              </a:rPr>
              <a:t>All of the above are compulsory if your child is to meet age related expectations.</a:t>
            </a:r>
          </a:p>
          <a:p>
            <a:pPr marL="365760" lvl="1" indent="0">
              <a:buNone/>
            </a:pPr>
            <a:endParaRPr lang="en-GB" sz="9600" dirty="0"/>
          </a:p>
        </p:txBody>
      </p:sp>
    </p:spTree>
    <p:extLst>
      <p:ext uri="{BB962C8B-B14F-4D97-AF65-F5344CB8AC3E}">
        <p14:creationId xmlns:p14="http://schemas.microsoft.com/office/powerpoint/2010/main" val="870412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762740" y="476672"/>
            <a:ext cx="8381260" cy="768897"/>
          </a:xfrm>
        </p:spPr>
        <p:txBody>
          <a:bodyPr/>
          <a:lstStyle/>
          <a:p>
            <a:r>
              <a:rPr lang="en-GB" dirty="0">
                <a:solidFill>
                  <a:schemeClr val="tx1"/>
                </a:solidFill>
                <a:latin typeface="NTPreCursive" panose="03000400000000000000" pitchFamily="66" charset="0"/>
              </a:rPr>
              <a:t>Learning </a:t>
            </a:r>
            <a:r>
              <a:rPr lang="en-GB" dirty="0" smtClean="0">
                <a:solidFill>
                  <a:schemeClr val="tx1"/>
                </a:solidFill>
                <a:latin typeface="NTPreCursive" panose="03000400000000000000" pitchFamily="66" charset="0"/>
              </a:rPr>
              <a:t>– Handwriting and presentation.</a:t>
            </a:r>
            <a:endParaRPr lang="en-GB" dirty="0">
              <a:solidFill>
                <a:schemeClr val="tx1"/>
              </a:solidFill>
              <a:latin typeface="NTPreCursive" panose="03000400000000000000" pitchFamily="66" charset="0"/>
            </a:endParaRPr>
          </a:p>
        </p:txBody>
      </p:sp>
      <p:sp>
        <p:nvSpPr>
          <p:cNvPr id="2" name="Content Placeholder 1"/>
          <p:cNvSpPr>
            <a:spLocks noGrp="1"/>
          </p:cNvSpPr>
          <p:nvPr>
            <p:ph idx="1"/>
          </p:nvPr>
        </p:nvSpPr>
        <p:spPr>
          <a:xfrm>
            <a:off x="323528" y="1245569"/>
            <a:ext cx="8407893" cy="4824536"/>
          </a:xfrm>
        </p:spPr>
        <p:txBody>
          <a:bodyPr>
            <a:normAutofit/>
          </a:bodyPr>
          <a:lstStyle/>
          <a:p>
            <a:pPr marL="365760" lvl="1" indent="0">
              <a:buNone/>
            </a:pPr>
            <a:endParaRPr lang="en-GB" sz="2600" dirty="0">
              <a:solidFill>
                <a:schemeClr val="tx1"/>
              </a:solidFill>
              <a:latin typeface="NTPreCursive" panose="03000400000000000000" pitchFamily="66" charset="0"/>
            </a:endParaRPr>
          </a:p>
          <a:p>
            <a:pPr marL="365760" lvl="1" indent="0">
              <a:buNone/>
            </a:pPr>
            <a:endParaRPr lang="en-GB" sz="9600" dirty="0"/>
          </a:p>
        </p:txBody>
      </p:sp>
      <p:sp>
        <p:nvSpPr>
          <p:cNvPr id="4" name="TextBox 3"/>
          <p:cNvSpPr txBox="1"/>
          <p:nvPr/>
        </p:nvSpPr>
        <p:spPr>
          <a:xfrm>
            <a:off x="179512" y="1124744"/>
            <a:ext cx="8551909" cy="6986528"/>
          </a:xfrm>
          <a:prstGeom prst="rect">
            <a:avLst/>
          </a:prstGeom>
          <a:noFill/>
        </p:spPr>
        <p:txBody>
          <a:bodyPr wrap="square" rtlCol="0">
            <a:spAutoFit/>
          </a:bodyPr>
          <a:lstStyle/>
          <a:p>
            <a:r>
              <a:rPr lang="en-GB" sz="2800" dirty="0" smtClean="0">
                <a:latin typeface="NTPreCursivefk" panose="03000400000000000000" pitchFamily="66" charset="0"/>
              </a:rPr>
              <a:t>We use the Nelson handwriting scheme in school.  This involves the children forming letters, starting from the correct point and also making the correct movements to form the letters.</a:t>
            </a:r>
          </a:p>
          <a:p>
            <a:endParaRPr lang="en-GB" sz="2800" dirty="0" smtClean="0">
              <a:latin typeface="NTPreCursivefk" panose="03000400000000000000" pitchFamily="66" charset="0"/>
            </a:endParaRPr>
          </a:p>
          <a:p>
            <a:r>
              <a:rPr lang="en-GB" sz="2800" u="sng" dirty="0" smtClean="0">
                <a:latin typeface="NTPreCursivefk" panose="03000400000000000000" pitchFamily="66" charset="0"/>
              </a:rPr>
              <a:t>Name writing</a:t>
            </a:r>
          </a:p>
          <a:p>
            <a:r>
              <a:rPr lang="en-GB" sz="2800" dirty="0" smtClean="0">
                <a:latin typeface="NTPreCursivefk" panose="03000400000000000000" pitchFamily="66" charset="0"/>
              </a:rPr>
              <a:t>Please use a capital letter for the first letter and then lower case for all other letter.</a:t>
            </a:r>
            <a:endParaRPr lang="en-GB" sz="2800" dirty="0">
              <a:latin typeface="NTPreCursivefk" panose="03000400000000000000" pitchFamily="66" charset="0"/>
            </a:endParaRPr>
          </a:p>
          <a:p>
            <a:r>
              <a:rPr lang="en-GB" sz="2800" dirty="0" smtClean="0">
                <a:latin typeface="NTPreCursivefk" panose="03000400000000000000" pitchFamily="66" charset="0"/>
              </a:rPr>
              <a:t>We will provide you an information guide that will show you how we teach the children.  Please support us in this as once the children learn to form letters in a particular way it is very difficult to correct this.</a:t>
            </a:r>
          </a:p>
          <a:p>
            <a:r>
              <a:rPr lang="en-GB" sz="2800" dirty="0">
                <a:latin typeface="NTPreCursivefk" panose="03000400000000000000" pitchFamily="66" charset="0"/>
                <a:hlinkClick r:id="rId2"/>
              </a:rPr>
              <a:t>https://home.oxfordowl.co.uk/english/primary-handwriting/handwriting-year-1-age-5-6</a:t>
            </a:r>
            <a:r>
              <a:rPr lang="en-GB" sz="2800" dirty="0" smtClean="0">
                <a:latin typeface="NTPreCursivefk" panose="03000400000000000000" pitchFamily="66" charset="0"/>
                <a:hlinkClick r:id="rId2"/>
              </a:rPr>
              <a:t>/</a:t>
            </a:r>
            <a:endParaRPr lang="en-GB" sz="2800" dirty="0" smtClean="0">
              <a:latin typeface="NTPreCursivefk" panose="03000400000000000000" pitchFamily="66" charset="0"/>
            </a:endParaRPr>
          </a:p>
          <a:p>
            <a:endParaRPr lang="en-GB" sz="2800" dirty="0" smtClean="0">
              <a:latin typeface="NTPreCursivefk" panose="03000400000000000000" pitchFamily="66" charset="0"/>
            </a:endParaRPr>
          </a:p>
          <a:p>
            <a:endParaRPr lang="en-GB" sz="2800" dirty="0">
              <a:latin typeface="NTPreCursivefk" panose="03000400000000000000" pitchFamily="66" charset="0"/>
            </a:endParaRPr>
          </a:p>
          <a:p>
            <a:endParaRPr lang="en-GB" sz="2800" dirty="0">
              <a:latin typeface="NTPreCursivefk" panose="03000400000000000000" pitchFamily="66" charset="0"/>
            </a:endParaRPr>
          </a:p>
        </p:txBody>
      </p:sp>
    </p:spTree>
    <p:extLst>
      <p:ext uri="{BB962C8B-B14F-4D97-AF65-F5344CB8AC3E}">
        <p14:creationId xmlns:p14="http://schemas.microsoft.com/office/powerpoint/2010/main" val="2225264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7544" y="836712"/>
            <a:ext cx="8208912" cy="5762095"/>
          </a:xfrm>
          <a:prstGeom prst="rect">
            <a:avLst/>
          </a:prstGeom>
        </p:spPr>
      </p:pic>
    </p:spTree>
    <p:extLst>
      <p:ext uri="{BB962C8B-B14F-4D97-AF65-F5344CB8AC3E}">
        <p14:creationId xmlns:p14="http://schemas.microsoft.com/office/powerpoint/2010/main" val="2978148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856630" y="476672"/>
            <a:ext cx="7543800" cy="1450757"/>
          </a:xfrm>
        </p:spPr>
        <p:txBody>
          <a:bodyPr/>
          <a:lstStyle/>
          <a:p>
            <a:r>
              <a:rPr lang="en-GB" dirty="0">
                <a:solidFill>
                  <a:schemeClr val="tx1"/>
                </a:solidFill>
                <a:latin typeface="NTPreCursive" panose="03000400000000000000" pitchFamily="66" charset="0"/>
              </a:rPr>
              <a:t>Snacks</a:t>
            </a:r>
          </a:p>
        </p:txBody>
      </p:sp>
      <p:sp>
        <p:nvSpPr>
          <p:cNvPr id="2" name="Content Placeholder 1"/>
          <p:cNvSpPr>
            <a:spLocks noGrp="1"/>
          </p:cNvSpPr>
          <p:nvPr>
            <p:ph idx="1"/>
          </p:nvPr>
        </p:nvSpPr>
        <p:spPr>
          <a:xfrm>
            <a:off x="856630" y="1340768"/>
            <a:ext cx="6711654" cy="5112568"/>
          </a:xfrm>
        </p:spPr>
        <p:txBody>
          <a:bodyPr>
            <a:normAutofit/>
          </a:bodyPr>
          <a:lstStyle/>
          <a:p>
            <a:pPr>
              <a:buClr>
                <a:srgbClr val="C00000"/>
              </a:buClr>
              <a:buFont typeface="Wingdings" panose="05000000000000000000" pitchFamily="2" charset="2"/>
              <a:buChar char="§"/>
            </a:pPr>
            <a:r>
              <a:rPr lang="en-GB" sz="2400" dirty="0">
                <a:solidFill>
                  <a:schemeClr val="tx1"/>
                </a:solidFill>
                <a:latin typeface="NTPreCursive" panose="03000400000000000000" pitchFamily="66" charset="0"/>
              </a:rPr>
              <a:t>Children are welcome to have toast each week at a cost of 50p however this needs to be paid online </a:t>
            </a:r>
            <a:r>
              <a:rPr lang="en-GB" sz="2400" dirty="0" smtClean="0">
                <a:solidFill>
                  <a:schemeClr val="tx1"/>
                </a:solidFill>
                <a:latin typeface="NTPreCursive" panose="03000400000000000000" pitchFamily="66" charset="0"/>
              </a:rPr>
              <a:t>by at the beginning of each half term on the School Gateway</a:t>
            </a:r>
            <a:r>
              <a:rPr lang="en-GB" sz="2400" dirty="0">
                <a:latin typeface="NTPreCursive" panose="03000400000000000000" pitchFamily="66" charset="0"/>
              </a:rPr>
              <a:t>.</a:t>
            </a:r>
            <a:endParaRPr lang="en-GB" sz="2400" dirty="0">
              <a:solidFill>
                <a:schemeClr val="tx1"/>
              </a:solidFill>
              <a:latin typeface="NTPreCursive" panose="03000400000000000000" pitchFamily="66" charset="0"/>
            </a:endParaRPr>
          </a:p>
          <a:p>
            <a:pPr>
              <a:buClr>
                <a:srgbClr val="C00000"/>
              </a:buClr>
              <a:buFont typeface="Wingdings" panose="05000000000000000000" pitchFamily="2" charset="2"/>
              <a:buChar char="§"/>
            </a:pPr>
            <a:r>
              <a:rPr lang="en-GB" sz="2400" dirty="0">
                <a:solidFill>
                  <a:schemeClr val="tx1"/>
                </a:solidFill>
                <a:latin typeface="NTPreCursive" panose="03000400000000000000" pitchFamily="66" charset="0"/>
              </a:rPr>
              <a:t>Children can also have milk at break times which also needs to be paid </a:t>
            </a:r>
            <a:r>
              <a:rPr lang="en-GB" sz="2400" dirty="0" smtClean="0">
                <a:solidFill>
                  <a:schemeClr val="tx1"/>
                </a:solidFill>
                <a:latin typeface="NTPreCursive" panose="03000400000000000000" pitchFamily="66" charset="0"/>
              </a:rPr>
              <a:t>online</a:t>
            </a:r>
            <a:r>
              <a:rPr lang="en-GB" sz="2400" dirty="0">
                <a:latin typeface="NTPreCursive" panose="03000400000000000000" pitchFamily="66" charset="0"/>
              </a:rPr>
              <a:t> </a:t>
            </a:r>
            <a:r>
              <a:rPr lang="en-GB" sz="2400" dirty="0" smtClean="0">
                <a:latin typeface="NTPreCursive" panose="03000400000000000000" pitchFamily="66" charset="0"/>
              </a:rPr>
              <a:t>via </a:t>
            </a:r>
            <a:r>
              <a:rPr lang="en-GB" sz="2400" dirty="0" smtClean="0">
                <a:solidFill>
                  <a:srgbClr val="FFFF00"/>
                </a:solidFill>
                <a:latin typeface="NTPreCursive" panose="03000400000000000000" pitchFamily="66" charset="0"/>
              </a:rPr>
              <a:t>COOL MILK.</a:t>
            </a:r>
            <a:endParaRPr lang="en-GB" sz="2400" dirty="0">
              <a:solidFill>
                <a:srgbClr val="FFFF00"/>
              </a:solidFill>
              <a:latin typeface="NTPreCursive" panose="03000400000000000000" pitchFamily="66" charset="0"/>
            </a:endParaRPr>
          </a:p>
          <a:p>
            <a:pPr>
              <a:buClr>
                <a:srgbClr val="C00000"/>
              </a:buClr>
              <a:buFont typeface="Wingdings" panose="05000000000000000000" pitchFamily="2" charset="2"/>
              <a:buChar char="§"/>
            </a:pPr>
            <a:r>
              <a:rPr lang="en-GB" sz="2400" dirty="0">
                <a:solidFill>
                  <a:schemeClr val="tx1"/>
                </a:solidFill>
                <a:latin typeface="NTPreCursive" panose="03000400000000000000" pitchFamily="66" charset="0"/>
              </a:rPr>
              <a:t>Children will receive a piece of </a:t>
            </a:r>
            <a:r>
              <a:rPr lang="en-GB" sz="2400" dirty="0">
                <a:solidFill>
                  <a:srgbClr val="FFFF00"/>
                </a:solidFill>
                <a:latin typeface="NTPreCursive" panose="03000400000000000000" pitchFamily="66" charset="0"/>
              </a:rPr>
              <a:t>fruit</a:t>
            </a:r>
            <a:r>
              <a:rPr lang="en-GB" sz="2400" dirty="0">
                <a:solidFill>
                  <a:schemeClr val="tx1"/>
                </a:solidFill>
                <a:latin typeface="NTPreCursive" panose="03000400000000000000" pitchFamily="66" charset="0"/>
              </a:rPr>
              <a:t> at snack time and do not need to bring a snack into school. </a:t>
            </a:r>
          </a:p>
          <a:p>
            <a:pPr>
              <a:buClr>
                <a:srgbClr val="C00000"/>
              </a:buClr>
              <a:buFont typeface="Wingdings" panose="05000000000000000000" pitchFamily="2" charset="2"/>
              <a:buChar char="§"/>
            </a:pPr>
            <a:r>
              <a:rPr lang="en-GB" sz="2400" dirty="0">
                <a:solidFill>
                  <a:schemeClr val="tx1"/>
                </a:solidFill>
                <a:latin typeface="NTPreCursive" panose="03000400000000000000" pitchFamily="66" charset="0"/>
              </a:rPr>
              <a:t>We are a ‘</a:t>
            </a:r>
            <a:r>
              <a:rPr lang="en-GB" sz="2400" dirty="0">
                <a:solidFill>
                  <a:srgbClr val="FFFF00"/>
                </a:solidFill>
                <a:latin typeface="NTPreCursive" panose="03000400000000000000" pitchFamily="66" charset="0"/>
              </a:rPr>
              <a:t>Healthy School’ </a:t>
            </a:r>
            <a:r>
              <a:rPr lang="en-GB" sz="2400" dirty="0">
                <a:solidFill>
                  <a:schemeClr val="tx1"/>
                </a:solidFill>
                <a:latin typeface="NTPreCursive" panose="03000400000000000000" pitchFamily="66" charset="0"/>
              </a:rPr>
              <a:t>so please ensure only put </a:t>
            </a:r>
            <a:r>
              <a:rPr lang="en-GB" sz="2400" dirty="0">
                <a:solidFill>
                  <a:srgbClr val="FFFF00"/>
                </a:solidFill>
                <a:latin typeface="NTPreCursive" panose="03000400000000000000" pitchFamily="66" charset="0"/>
              </a:rPr>
              <a:t>water </a:t>
            </a:r>
            <a:r>
              <a:rPr lang="en-GB" sz="2400" dirty="0">
                <a:solidFill>
                  <a:schemeClr val="tx1"/>
                </a:solidFill>
                <a:latin typeface="NTPreCursive" panose="03000400000000000000" pitchFamily="66" charset="0"/>
              </a:rPr>
              <a:t>in their water bottles. </a:t>
            </a:r>
            <a:endParaRPr lang="en-GB" sz="2400" dirty="0" smtClean="0">
              <a:solidFill>
                <a:schemeClr val="tx1"/>
              </a:solidFill>
              <a:latin typeface="NTPreCursive" panose="03000400000000000000" pitchFamily="66" charset="0"/>
            </a:endParaRPr>
          </a:p>
          <a:p>
            <a:pPr>
              <a:buClr>
                <a:srgbClr val="C00000"/>
              </a:buClr>
              <a:buFont typeface="Wingdings" panose="05000000000000000000" pitchFamily="2" charset="2"/>
              <a:buChar char="§"/>
            </a:pPr>
            <a:r>
              <a:rPr lang="en-GB" sz="2400" dirty="0" smtClean="0">
                <a:latin typeface="NTPreCursive" panose="03000400000000000000" pitchFamily="66" charset="0"/>
              </a:rPr>
              <a:t>We are also a </a:t>
            </a:r>
            <a:r>
              <a:rPr lang="en-GB" sz="2400" dirty="0" smtClean="0">
                <a:solidFill>
                  <a:srgbClr val="FFFF00"/>
                </a:solidFill>
                <a:latin typeface="NTPreCursive" panose="03000400000000000000" pitchFamily="66" charset="0"/>
              </a:rPr>
              <a:t>nut-free</a:t>
            </a:r>
            <a:r>
              <a:rPr lang="en-GB" sz="2400" dirty="0" smtClean="0">
                <a:latin typeface="NTPreCursive" panose="03000400000000000000" pitchFamily="66" charset="0"/>
              </a:rPr>
              <a:t> school so please do not send these in packed lunches (that also includes things that contain nuts).</a:t>
            </a:r>
          </a:p>
          <a:p>
            <a:pPr>
              <a:buClr>
                <a:srgbClr val="C00000"/>
              </a:buClr>
              <a:buFont typeface="Wingdings" panose="05000000000000000000" pitchFamily="2" charset="2"/>
              <a:buChar char="§"/>
            </a:pPr>
            <a:endParaRPr lang="en-GB" sz="2400" dirty="0">
              <a:solidFill>
                <a:schemeClr val="tx1"/>
              </a:solidFill>
              <a:latin typeface="NTPreCursive" panose="03000400000000000000" pitchFamily="66" charset="0"/>
            </a:endParaRPr>
          </a:p>
        </p:txBody>
      </p:sp>
    </p:spTree>
    <p:extLst>
      <p:ext uri="{BB962C8B-B14F-4D97-AF65-F5344CB8AC3E}">
        <p14:creationId xmlns:p14="http://schemas.microsoft.com/office/powerpoint/2010/main" val="15274774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539552" y="332656"/>
            <a:ext cx="7543800" cy="1450757"/>
          </a:xfrm>
        </p:spPr>
        <p:txBody>
          <a:bodyPr/>
          <a:lstStyle/>
          <a:p>
            <a:r>
              <a:rPr lang="en-GB" dirty="0" smtClean="0">
                <a:solidFill>
                  <a:schemeClr val="tx1"/>
                </a:solidFill>
                <a:latin typeface="NTPreCursive" panose="03000400000000000000" pitchFamily="66" charset="0"/>
              </a:rPr>
              <a:t>Homework</a:t>
            </a:r>
            <a:endParaRPr lang="en-GB" dirty="0">
              <a:solidFill>
                <a:schemeClr val="tx1"/>
              </a:solidFill>
              <a:latin typeface="NTPreCursive" panose="03000400000000000000" pitchFamily="66" charset="0"/>
            </a:endParaRPr>
          </a:p>
        </p:txBody>
      </p:sp>
      <p:sp>
        <p:nvSpPr>
          <p:cNvPr id="2" name="Content Placeholder 1"/>
          <p:cNvSpPr>
            <a:spLocks noGrp="1"/>
          </p:cNvSpPr>
          <p:nvPr>
            <p:ph idx="1"/>
          </p:nvPr>
        </p:nvSpPr>
        <p:spPr>
          <a:xfrm>
            <a:off x="170992" y="1058034"/>
            <a:ext cx="8280920" cy="5112568"/>
          </a:xfrm>
        </p:spPr>
        <p:txBody>
          <a:bodyPr>
            <a:noAutofit/>
          </a:bodyPr>
          <a:lstStyle/>
          <a:p>
            <a:pPr marL="457200" lvl="1" indent="0">
              <a:buClr>
                <a:srgbClr val="C00000"/>
              </a:buClr>
              <a:buNone/>
            </a:pPr>
            <a:r>
              <a:rPr lang="en-GB" sz="2800" dirty="0" smtClean="0">
                <a:latin typeface="NTPreCursive" panose="03000400000000000000" pitchFamily="66" charset="0"/>
              </a:rPr>
              <a:t>1. </a:t>
            </a:r>
            <a:r>
              <a:rPr lang="en-GB" sz="2800" u="sng" dirty="0" smtClean="0">
                <a:latin typeface="NTPreCursive" panose="03000400000000000000" pitchFamily="66" charset="0"/>
              </a:rPr>
              <a:t>Reading focus across the school but especially in Year 1.</a:t>
            </a:r>
            <a:endParaRPr lang="en-GB" sz="2800" u="sng" dirty="0" smtClean="0">
              <a:solidFill>
                <a:schemeClr val="tx1"/>
              </a:solidFill>
              <a:latin typeface="NTPreCursive" panose="03000400000000000000" pitchFamily="66" charset="0"/>
            </a:endParaRPr>
          </a:p>
          <a:p>
            <a:pPr marL="457200" lvl="1" indent="0">
              <a:buClr>
                <a:srgbClr val="C00000"/>
              </a:buClr>
              <a:buNone/>
            </a:pPr>
            <a:r>
              <a:rPr lang="en-GB" sz="2800" dirty="0" smtClean="0">
                <a:solidFill>
                  <a:schemeClr val="tx1"/>
                </a:solidFill>
                <a:latin typeface="NTPreCursive" panose="03000400000000000000" pitchFamily="66" charset="0"/>
              </a:rPr>
              <a:t>Book bags with reading books need </a:t>
            </a:r>
            <a:r>
              <a:rPr lang="en-GB" sz="2800" dirty="0">
                <a:solidFill>
                  <a:schemeClr val="tx1"/>
                </a:solidFill>
                <a:latin typeface="NTPreCursive" panose="03000400000000000000" pitchFamily="66" charset="0"/>
              </a:rPr>
              <a:t>to be brought into school </a:t>
            </a:r>
            <a:r>
              <a:rPr lang="en-GB" sz="2800" dirty="0" smtClean="0">
                <a:solidFill>
                  <a:srgbClr val="FFFF00"/>
                </a:solidFill>
                <a:latin typeface="NTPreCursive" panose="03000400000000000000" pitchFamily="66" charset="0"/>
              </a:rPr>
              <a:t>everyday</a:t>
            </a:r>
            <a:r>
              <a:rPr lang="en-GB" sz="2800" dirty="0" smtClean="0">
                <a:solidFill>
                  <a:schemeClr val="tx1"/>
                </a:solidFill>
                <a:latin typeface="NTPreCursive" panose="03000400000000000000" pitchFamily="66" charset="0"/>
              </a:rPr>
              <a:t> so we can hear them read regularly.</a:t>
            </a:r>
          </a:p>
          <a:p>
            <a:pPr marL="457200" lvl="1" indent="0">
              <a:buClr>
                <a:srgbClr val="C00000"/>
              </a:buClr>
              <a:buNone/>
            </a:pPr>
            <a:r>
              <a:rPr lang="en-GB" sz="2800" dirty="0" smtClean="0">
                <a:solidFill>
                  <a:schemeClr val="tx1"/>
                </a:solidFill>
                <a:latin typeface="NTPreCursive" panose="03000400000000000000" pitchFamily="66" charset="0"/>
              </a:rPr>
              <a:t>Children’s </a:t>
            </a:r>
            <a:r>
              <a:rPr lang="en-GB" sz="2800" dirty="0">
                <a:solidFill>
                  <a:schemeClr val="tx1"/>
                </a:solidFill>
                <a:latin typeface="NTPreCursive" panose="03000400000000000000" pitchFamily="66" charset="0"/>
              </a:rPr>
              <a:t>books will be changed and sent home </a:t>
            </a:r>
            <a:r>
              <a:rPr lang="en-GB" sz="2800" dirty="0" smtClean="0">
                <a:solidFill>
                  <a:schemeClr val="tx1"/>
                </a:solidFill>
                <a:latin typeface="NTPreCursive" panose="03000400000000000000" pitchFamily="66" charset="0"/>
              </a:rPr>
              <a:t>on </a:t>
            </a:r>
            <a:r>
              <a:rPr lang="en-GB" sz="2800" u="sng" dirty="0" smtClean="0">
                <a:solidFill>
                  <a:schemeClr val="tx1"/>
                </a:solidFill>
                <a:latin typeface="NTPreCursive" panose="03000400000000000000" pitchFamily="66" charset="0"/>
              </a:rPr>
              <a:t>Friday.</a:t>
            </a:r>
            <a:r>
              <a:rPr lang="en-GB" sz="2800" dirty="0" smtClean="0">
                <a:latin typeface="NTPreCursive" panose="03000400000000000000" pitchFamily="66" charset="0"/>
              </a:rPr>
              <a:t>.  </a:t>
            </a:r>
          </a:p>
          <a:p>
            <a:pPr marL="457207" lvl="1" indent="0" algn="just">
              <a:buClr>
                <a:srgbClr val="C00000"/>
              </a:buClr>
              <a:buNone/>
            </a:pPr>
            <a:r>
              <a:rPr lang="en-GB" sz="2800" dirty="0" smtClean="0">
                <a:latin typeface="NTPreCursive" panose="03000400000000000000" pitchFamily="66" charset="0"/>
              </a:rPr>
              <a:t>2. </a:t>
            </a:r>
            <a:r>
              <a:rPr lang="en-GB" sz="2800" u="sng" dirty="0" smtClean="0">
                <a:latin typeface="NTPreCursive" panose="03000400000000000000" pitchFamily="66" charset="0"/>
              </a:rPr>
              <a:t>CEW’s </a:t>
            </a:r>
            <a:r>
              <a:rPr lang="en-GB" sz="2800" u="sng" dirty="0">
                <a:latin typeface="NTPreCursive" panose="03000400000000000000" pitchFamily="66" charset="0"/>
              </a:rPr>
              <a:t>(Common Exception words)</a:t>
            </a:r>
          </a:p>
          <a:p>
            <a:pPr marL="457207" lvl="1" indent="0" algn="just">
              <a:buClr>
                <a:srgbClr val="C00000"/>
              </a:buClr>
              <a:buNone/>
            </a:pPr>
            <a:r>
              <a:rPr lang="en-GB" sz="2800" dirty="0">
                <a:latin typeface="NTPreCursive" panose="03000400000000000000" pitchFamily="66" charset="0"/>
              </a:rPr>
              <a:t>Practise reading Reception and Year 1 Common Exception words. </a:t>
            </a:r>
          </a:p>
          <a:p>
            <a:pPr marL="457207" lvl="1" indent="0" algn="just">
              <a:buClr>
                <a:srgbClr val="C00000"/>
              </a:buClr>
              <a:buNone/>
            </a:pPr>
            <a:r>
              <a:rPr lang="en-GB" sz="2800" dirty="0">
                <a:latin typeface="NTPreCursive" panose="03000400000000000000" pitchFamily="66" charset="0"/>
              </a:rPr>
              <a:t>There is a sheet of words in their book bags.</a:t>
            </a:r>
          </a:p>
          <a:p>
            <a:pPr marL="457207" lvl="1" indent="0" algn="just">
              <a:buClr>
                <a:srgbClr val="C00000"/>
              </a:buClr>
              <a:buNone/>
            </a:pPr>
            <a:r>
              <a:rPr lang="en-GB" sz="2800" dirty="0">
                <a:latin typeface="NTPreCursive" panose="03000400000000000000" pitchFamily="66" charset="0"/>
              </a:rPr>
              <a:t>In addition to this soon the children will receive 2 books in their book bags.  One of the books will also have </a:t>
            </a:r>
            <a:r>
              <a:rPr lang="en-GB" sz="2800" dirty="0" smtClean="0">
                <a:latin typeface="NTPreCursive" panose="03000400000000000000" pitchFamily="66" charset="0"/>
              </a:rPr>
              <a:t>CEW’s words </a:t>
            </a:r>
            <a:r>
              <a:rPr lang="en-GB" sz="2800" dirty="0">
                <a:latin typeface="NTPreCursive" panose="03000400000000000000" pitchFamily="66" charset="0"/>
              </a:rPr>
              <a:t>in them to practice</a:t>
            </a:r>
            <a:r>
              <a:rPr lang="en-GB" sz="2800" dirty="0" smtClean="0">
                <a:latin typeface="NTPreCursive" panose="03000400000000000000" pitchFamily="66" charset="0"/>
              </a:rPr>
              <a:t>.</a:t>
            </a:r>
          </a:p>
          <a:p>
            <a:pPr marL="457207" lvl="1" indent="0" algn="just">
              <a:buClr>
                <a:srgbClr val="C00000"/>
              </a:buClr>
              <a:buNone/>
            </a:pPr>
            <a:r>
              <a:rPr lang="en-GB" sz="2800" dirty="0" smtClean="0">
                <a:latin typeface="NTPreCursive" panose="03000400000000000000" pitchFamily="66" charset="0"/>
              </a:rPr>
              <a:t> </a:t>
            </a:r>
          </a:p>
        </p:txBody>
      </p:sp>
    </p:spTree>
    <p:extLst>
      <p:ext uri="{BB962C8B-B14F-4D97-AF65-F5344CB8AC3E}">
        <p14:creationId xmlns:p14="http://schemas.microsoft.com/office/powerpoint/2010/main" val="1624849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3572"/>
          <a:stretch/>
        </p:blipFill>
        <p:spPr>
          <a:xfrm>
            <a:off x="539552" y="2276873"/>
            <a:ext cx="8179807" cy="1944216"/>
          </a:xfrm>
          <a:prstGeom prst="rect">
            <a:avLst/>
          </a:prstGeom>
        </p:spPr>
      </p:pic>
      <p:sp>
        <p:nvSpPr>
          <p:cNvPr id="3" name="TextBox 2"/>
          <p:cNvSpPr txBox="1"/>
          <p:nvPr/>
        </p:nvSpPr>
        <p:spPr>
          <a:xfrm>
            <a:off x="611560" y="764704"/>
            <a:ext cx="5688632" cy="584775"/>
          </a:xfrm>
          <a:prstGeom prst="rect">
            <a:avLst/>
          </a:prstGeom>
          <a:noFill/>
        </p:spPr>
        <p:txBody>
          <a:bodyPr wrap="square" rtlCol="0">
            <a:spAutoFit/>
          </a:bodyPr>
          <a:lstStyle/>
          <a:p>
            <a:r>
              <a:rPr lang="en-GB" sz="3200" u="sng" dirty="0" smtClean="0">
                <a:latin typeface="NTPreCursivefk" panose="03000400000000000000" pitchFamily="66" charset="0"/>
              </a:rPr>
              <a:t>Year 1 Common exception words.</a:t>
            </a:r>
            <a:endParaRPr lang="en-GB" sz="3200" u="sng" dirty="0">
              <a:latin typeface="NTPreCursivefk" panose="03000400000000000000" pitchFamily="66" charset="0"/>
            </a:endParaRPr>
          </a:p>
        </p:txBody>
      </p:sp>
    </p:spTree>
    <p:extLst>
      <p:ext uri="{BB962C8B-B14F-4D97-AF65-F5344CB8AC3E}">
        <p14:creationId xmlns:p14="http://schemas.microsoft.com/office/powerpoint/2010/main" val="15809978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539552" y="332656"/>
            <a:ext cx="7543800" cy="1450757"/>
          </a:xfrm>
        </p:spPr>
        <p:txBody>
          <a:bodyPr/>
          <a:lstStyle/>
          <a:p>
            <a:r>
              <a:rPr lang="en-GB" u="sng" dirty="0" smtClean="0">
                <a:solidFill>
                  <a:schemeClr val="tx1"/>
                </a:solidFill>
                <a:latin typeface="NTPreCursive" panose="03000400000000000000" pitchFamily="66" charset="0"/>
              </a:rPr>
              <a:t>Additional Homework</a:t>
            </a:r>
            <a:endParaRPr lang="en-GB" u="sng" dirty="0">
              <a:solidFill>
                <a:schemeClr val="tx1"/>
              </a:solidFill>
              <a:latin typeface="NTPreCursive" panose="03000400000000000000" pitchFamily="66" charset="0"/>
            </a:endParaRPr>
          </a:p>
        </p:txBody>
      </p:sp>
      <p:sp>
        <p:nvSpPr>
          <p:cNvPr id="2" name="Content Placeholder 1"/>
          <p:cNvSpPr>
            <a:spLocks noGrp="1"/>
          </p:cNvSpPr>
          <p:nvPr>
            <p:ph idx="1"/>
          </p:nvPr>
        </p:nvSpPr>
        <p:spPr>
          <a:xfrm>
            <a:off x="323528" y="1058034"/>
            <a:ext cx="8292614" cy="5112568"/>
          </a:xfrm>
        </p:spPr>
        <p:txBody>
          <a:bodyPr>
            <a:normAutofit/>
          </a:bodyPr>
          <a:lstStyle/>
          <a:p>
            <a:pPr marL="457207" lvl="1" indent="0" algn="just">
              <a:buClr>
                <a:srgbClr val="C00000"/>
              </a:buClr>
              <a:buNone/>
            </a:pPr>
            <a:r>
              <a:rPr lang="en-GB" sz="2800" u="sng" dirty="0">
                <a:latin typeface="NTPreCursive" panose="03000400000000000000" pitchFamily="66" charset="0"/>
              </a:rPr>
              <a:t>BUG CLUB logins</a:t>
            </a:r>
          </a:p>
          <a:p>
            <a:pPr marL="457207" lvl="1" indent="0" algn="just">
              <a:buClr>
                <a:srgbClr val="C00000"/>
              </a:buClr>
              <a:buNone/>
            </a:pPr>
            <a:r>
              <a:rPr lang="en-GB" sz="2800" dirty="0">
                <a:latin typeface="NTPreCursive" panose="03000400000000000000" pitchFamily="66" charset="0"/>
              </a:rPr>
              <a:t>We teach Phonics through this online platform and you also have access to this at home.</a:t>
            </a:r>
          </a:p>
          <a:p>
            <a:pPr marL="457207" lvl="1" indent="0" algn="just">
              <a:buClr>
                <a:srgbClr val="C00000"/>
              </a:buClr>
              <a:buNone/>
            </a:pPr>
            <a:endParaRPr lang="en-GB" sz="2800" u="sng" dirty="0" smtClean="0">
              <a:solidFill>
                <a:schemeClr val="tx1"/>
              </a:solidFill>
              <a:latin typeface="NTPreCursive" panose="03000400000000000000" pitchFamily="66" charset="0"/>
            </a:endParaRPr>
          </a:p>
          <a:p>
            <a:pPr marL="457207" lvl="1" indent="0" algn="just">
              <a:buClr>
                <a:srgbClr val="C00000"/>
              </a:buClr>
              <a:buNone/>
            </a:pPr>
            <a:r>
              <a:rPr lang="en-GB" sz="2800" u="sng" dirty="0" smtClean="0">
                <a:solidFill>
                  <a:schemeClr val="tx1"/>
                </a:solidFill>
                <a:latin typeface="NTPreCursive" panose="03000400000000000000" pitchFamily="66" charset="0"/>
              </a:rPr>
              <a:t>Local Library</a:t>
            </a:r>
          </a:p>
          <a:p>
            <a:pPr marL="457207" lvl="1" indent="0" algn="just">
              <a:buClr>
                <a:srgbClr val="C00000"/>
              </a:buClr>
              <a:buNone/>
            </a:pPr>
            <a:r>
              <a:rPr lang="en-GB" sz="2800" dirty="0" smtClean="0">
                <a:solidFill>
                  <a:schemeClr val="tx1"/>
                </a:solidFill>
                <a:latin typeface="NTPreCursive" panose="03000400000000000000" pitchFamily="66" charset="0"/>
              </a:rPr>
              <a:t>Please take them to the library.  It is free to join and the children can also take part in so many fun educational activities at the Library too!</a:t>
            </a:r>
            <a:endParaRPr lang="en-GB" sz="2800" dirty="0">
              <a:solidFill>
                <a:schemeClr val="tx1"/>
              </a:solidFill>
              <a:latin typeface="NTPreCursive" panose="03000400000000000000" pitchFamily="66" charset="0"/>
            </a:endParaRPr>
          </a:p>
        </p:txBody>
      </p:sp>
      <p:pic>
        <p:nvPicPr>
          <p:cNvPr id="4" name="Picture 3"/>
          <p:cNvPicPr>
            <a:picLocks noChangeAspect="1"/>
          </p:cNvPicPr>
          <p:nvPr/>
        </p:nvPicPr>
        <p:blipFill rotWithShape="1">
          <a:blip r:embed="rId2"/>
          <a:srcRect r="12720" b="13223"/>
          <a:stretch/>
        </p:blipFill>
        <p:spPr>
          <a:xfrm>
            <a:off x="5042496" y="589982"/>
            <a:ext cx="1912983" cy="936103"/>
          </a:xfrm>
          <a:prstGeom prst="rect">
            <a:avLst/>
          </a:prstGeom>
        </p:spPr>
      </p:pic>
      <p:pic>
        <p:nvPicPr>
          <p:cNvPr id="5" name="Picture 4"/>
          <p:cNvPicPr>
            <a:picLocks noChangeAspect="1"/>
          </p:cNvPicPr>
          <p:nvPr/>
        </p:nvPicPr>
        <p:blipFill>
          <a:blip r:embed="rId3"/>
          <a:stretch>
            <a:fillRect/>
          </a:stretch>
        </p:blipFill>
        <p:spPr>
          <a:xfrm>
            <a:off x="5042496" y="2132857"/>
            <a:ext cx="2263778" cy="1512168"/>
          </a:xfrm>
          <a:prstGeom prst="rect">
            <a:avLst/>
          </a:prstGeom>
        </p:spPr>
      </p:pic>
      <p:pic>
        <p:nvPicPr>
          <p:cNvPr id="6" name="Picture 5"/>
          <p:cNvPicPr>
            <a:picLocks noChangeAspect="1"/>
          </p:cNvPicPr>
          <p:nvPr/>
        </p:nvPicPr>
        <p:blipFill>
          <a:blip r:embed="rId4"/>
          <a:stretch>
            <a:fillRect/>
          </a:stretch>
        </p:blipFill>
        <p:spPr>
          <a:xfrm>
            <a:off x="2771800" y="5047378"/>
            <a:ext cx="2847975" cy="1590675"/>
          </a:xfrm>
          <a:prstGeom prst="rect">
            <a:avLst/>
          </a:prstGeom>
        </p:spPr>
      </p:pic>
    </p:spTree>
    <p:extLst>
      <p:ext uri="{BB962C8B-B14F-4D97-AF65-F5344CB8AC3E}">
        <p14:creationId xmlns:p14="http://schemas.microsoft.com/office/powerpoint/2010/main" val="11299711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856783" y="548680"/>
            <a:ext cx="7543800" cy="1450757"/>
          </a:xfrm>
        </p:spPr>
        <p:txBody>
          <a:bodyPr/>
          <a:lstStyle/>
          <a:p>
            <a:r>
              <a:rPr lang="en-GB" dirty="0" smtClean="0">
                <a:solidFill>
                  <a:schemeClr val="tx1"/>
                </a:solidFill>
                <a:latin typeface="NTPreCursivefk" panose="03000400000000000000" pitchFamily="66" charset="0"/>
              </a:rPr>
              <a:t>Assessment – Phonics and Reading.</a:t>
            </a:r>
            <a:endParaRPr lang="en-GB" dirty="0">
              <a:solidFill>
                <a:schemeClr val="tx1"/>
              </a:solidFill>
              <a:latin typeface="NTPreCursivefk" panose="03000400000000000000" pitchFamily="66" charset="0"/>
            </a:endParaRPr>
          </a:p>
        </p:txBody>
      </p:sp>
      <p:sp>
        <p:nvSpPr>
          <p:cNvPr id="2" name="Content Placeholder 1"/>
          <p:cNvSpPr>
            <a:spLocks noGrp="1"/>
          </p:cNvSpPr>
          <p:nvPr>
            <p:ph idx="1"/>
          </p:nvPr>
        </p:nvSpPr>
        <p:spPr>
          <a:xfrm>
            <a:off x="837213" y="1412776"/>
            <a:ext cx="7543801" cy="4535594"/>
          </a:xfrm>
        </p:spPr>
        <p:txBody>
          <a:bodyPr>
            <a:noAutofit/>
          </a:bodyPr>
          <a:lstStyle/>
          <a:p>
            <a:pPr>
              <a:buClr>
                <a:srgbClr val="FFCD2F"/>
              </a:buClr>
              <a:buFont typeface="Wingdings" panose="05000000000000000000" pitchFamily="2" charset="2"/>
              <a:buChar char="§"/>
            </a:pPr>
            <a:r>
              <a:rPr lang="en-GB" sz="2800" dirty="0" smtClean="0">
                <a:solidFill>
                  <a:schemeClr val="tx1"/>
                </a:solidFill>
                <a:latin typeface="NTPreCursivefk" panose="03000400000000000000" pitchFamily="66" charset="0"/>
              </a:rPr>
              <a:t>Phonics </a:t>
            </a:r>
            <a:r>
              <a:rPr lang="en-GB" sz="2800" dirty="0">
                <a:solidFill>
                  <a:schemeClr val="tx1"/>
                </a:solidFill>
                <a:latin typeface="NTPreCursivefk" panose="03000400000000000000" pitchFamily="66" charset="0"/>
              </a:rPr>
              <a:t>Screening in June – Every Year 1 child in this country does this assessment and we are working on it now and we need your support with this.</a:t>
            </a:r>
          </a:p>
          <a:p>
            <a:pPr>
              <a:buClr>
                <a:srgbClr val="C00000"/>
              </a:buClr>
              <a:buFont typeface="Wingdings" panose="05000000000000000000" pitchFamily="2" charset="2"/>
              <a:buChar char="§"/>
            </a:pPr>
            <a:r>
              <a:rPr lang="en-GB" sz="2800" dirty="0">
                <a:solidFill>
                  <a:schemeClr val="tx1"/>
                </a:solidFill>
                <a:latin typeface="NTPreCursivefk" panose="03000400000000000000" pitchFamily="66" charset="0"/>
              </a:rPr>
              <a:t>Children will be tested on words containing up to phase 5 </a:t>
            </a:r>
            <a:r>
              <a:rPr lang="en-GB" sz="2800" dirty="0" smtClean="0">
                <a:solidFill>
                  <a:schemeClr val="tx1"/>
                </a:solidFill>
                <a:latin typeface="NTPreCursivefk" panose="03000400000000000000" pitchFamily="66" charset="0"/>
              </a:rPr>
              <a:t>sounds.</a:t>
            </a:r>
          </a:p>
          <a:p>
            <a:pPr>
              <a:buClr>
                <a:srgbClr val="FFC000"/>
              </a:buClr>
              <a:buFont typeface="Wingdings" panose="05000000000000000000" pitchFamily="2" charset="2"/>
              <a:buChar char="§"/>
            </a:pPr>
            <a:r>
              <a:rPr lang="en-GB" sz="2800" dirty="0" smtClean="0">
                <a:latin typeface="NTPreCursivefk" panose="03000400000000000000" pitchFamily="66" charset="0"/>
              </a:rPr>
              <a:t>We have a Password of the Day on the door (CEW’s) this will help the children learn them. </a:t>
            </a:r>
            <a:endParaRPr lang="en-GB" sz="2800" dirty="0" smtClean="0">
              <a:solidFill>
                <a:schemeClr val="tx1"/>
              </a:solidFill>
              <a:latin typeface="NTPreCursivefk" panose="03000400000000000000" pitchFamily="66" charset="0"/>
            </a:endParaRPr>
          </a:p>
          <a:p>
            <a:pPr>
              <a:buClr>
                <a:srgbClr val="FFCD2F"/>
              </a:buClr>
              <a:buFont typeface="Wingdings" panose="05000000000000000000" pitchFamily="2" charset="2"/>
              <a:buChar char="§"/>
            </a:pPr>
            <a:r>
              <a:rPr lang="en-GB" sz="2800" dirty="0" smtClean="0">
                <a:latin typeface="NTPreCursivefk" panose="03000400000000000000" pitchFamily="66" charset="0"/>
              </a:rPr>
              <a:t>Phonics Tracking</a:t>
            </a:r>
          </a:p>
          <a:p>
            <a:pPr>
              <a:buClr>
                <a:srgbClr val="FFCD2F"/>
              </a:buClr>
              <a:buFont typeface="Wingdings" panose="05000000000000000000" pitchFamily="2" charset="2"/>
              <a:buChar char="§"/>
            </a:pPr>
            <a:r>
              <a:rPr lang="en-GB" sz="2800" dirty="0" smtClean="0">
                <a:latin typeface="NTPreCursivefk" panose="03000400000000000000" pitchFamily="66" charset="0"/>
              </a:rPr>
              <a:t>Common </a:t>
            </a:r>
            <a:r>
              <a:rPr lang="en-GB" sz="2800" dirty="0">
                <a:latin typeface="NTPreCursivefk" panose="03000400000000000000" pitchFamily="66" charset="0"/>
              </a:rPr>
              <a:t>exception words – reading and </a:t>
            </a:r>
            <a:r>
              <a:rPr lang="en-GB" sz="2800" dirty="0" smtClean="0">
                <a:latin typeface="NTPreCursivefk" panose="03000400000000000000" pitchFamily="66" charset="0"/>
              </a:rPr>
              <a:t>spelling</a:t>
            </a:r>
          </a:p>
          <a:p>
            <a:pPr>
              <a:buClr>
                <a:srgbClr val="C00000"/>
              </a:buClr>
              <a:buFont typeface="Wingdings" panose="05000000000000000000" pitchFamily="2" charset="2"/>
              <a:buChar char="§"/>
            </a:pPr>
            <a:endParaRPr lang="en-GB" sz="2800" dirty="0" smtClean="0">
              <a:latin typeface="NTPreCursivefk" panose="03000400000000000000" pitchFamily="66" charset="0"/>
            </a:endParaRPr>
          </a:p>
        </p:txBody>
      </p:sp>
    </p:spTree>
    <p:extLst>
      <p:ext uri="{BB962C8B-B14F-4D97-AF65-F5344CB8AC3E}">
        <p14:creationId xmlns:p14="http://schemas.microsoft.com/office/powerpoint/2010/main" val="37987643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856783" y="548680"/>
            <a:ext cx="7543800" cy="1450757"/>
          </a:xfrm>
        </p:spPr>
        <p:txBody>
          <a:bodyPr/>
          <a:lstStyle/>
          <a:p>
            <a:r>
              <a:rPr lang="en-GB" dirty="0" smtClean="0">
                <a:solidFill>
                  <a:schemeClr val="tx1"/>
                </a:solidFill>
                <a:latin typeface="NTPreCursivefk" panose="03000400000000000000" pitchFamily="66" charset="0"/>
              </a:rPr>
              <a:t>Other Assessments</a:t>
            </a:r>
            <a:endParaRPr lang="en-GB" dirty="0">
              <a:solidFill>
                <a:schemeClr val="tx1"/>
              </a:solidFill>
              <a:latin typeface="NTPreCursivefk" panose="03000400000000000000" pitchFamily="66" charset="0"/>
            </a:endParaRPr>
          </a:p>
        </p:txBody>
      </p:sp>
      <p:sp>
        <p:nvSpPr>
          <p:cNvPr id="2" name="Content Placeholder 1"/>
          <p:cNvSpPr>
            <a:spLocks noGrp="1"/>
          </p:cNvSpPr>
          <p:nvPr>
            <p:ph idx="1"/>
          </p:nvPr>
        </p:nvSpPr>
        <p:spPr>
          <a:xfrm>
            <a:off x="837213" y="1412776"/>
            <a:ext cx="7543801" cy="4535594"/>
          </a:xfrm>
        </p:spPr>
        <p:txBody>
          <a:bodyPr>
            <a:noAutofit/>
          </a:bodyPr>
          <a:lstStyle/>
          <a:p>
            <a:pPr>
              <a:buClr>
                <a:srgbClr val="FFCD2F"/>
              </a:buClr>
              <a:buFont typeface="Wingdings" panose="05000000000000000000" pitchFamily="2" charset="2"/>
              <a:buChar char="§"/>
            </a:pPr>
            <a:r>
              <a:rPr lang="en-GB" sz="3200" dirty="0" err="1" smtClean="0">
                <a:latin typeface="NTPreCursivefk" panose="03000400000000000000" pitchFamily="66" charset="0"/>
              </a:rPr>
              <a:t>WellComm</a:t>
            </a:r>
            <a:r>
              <a:rPr lang="en-GB" sz="3200" dirty="0" smtClean="0">
                <a:latin typeface="NTPreCursivefk" panose="03000400000000000000" pitchFamily="66" charset="0"/>
              </a:rPr>
              <a:t> </a:t>
            </a:r>
            <a:r>
              <a:rPr lang="en-GB" sz="3200" dirty="0">
                <a:latin typeface="NTPreCursivefk" panose="03000400000000000000" pitchFamily="66" charset="0"/>
              </a:rPr>
              <a:t>– Spoken English and </a:t>
            </a:r>
            <a:r>
              <a:rPr lang="en-GB" sz="3200" dirty="0" smtClean="0">
                <a:latin typeface="NTPreCursivefk" panose="03000400000000000000" pitchFamily="66" charset="0"/>
              </a:rPr>
              <a:t>comprehension</a:t>
            </a:r>
          </a:p>
          <a:p>
            <a:pPr>
              <a:buClr>
                <a:srgbClr val="FFCD2F"/>
              </a:buClr>
              <a:buFont typeface="Wingdings" panose="05000000000000000000" pitchFamily="2" charset="2"/>
              <a:buChar char="§"/>
            </a:pPr>
            <a:r>
              <a:rPr lang="en-GB" sz="3200" dirty="0" err="1" smtClean="0">
                <a:latin typeface="NTPreCursivefk" panose="03000400000000000000" pitchFamily="66" charset="0"/>
              </a:rPr>
              <a:t>Salfords</a:t>
            </a:r>
            <a:r>
              <a:rPr lang="en-GB" sz="3200" dirty="0" smtClean="0">
                <a:latin typeface="NTPreCursivefk" panose="03000400000000000000" pitchFamily="66" charset="0"/>
              </a:rPr>
              <a:t> – Reading and comprehension</a:t>
            </a:r>
          </a:p>
          <a:p>
            <a:pPr>
              <a:buClr>
                <a:srgbClr val="FFCD2F"/>
              </a:buClr>
              <a:buFont typeface="Wingdings" panose="05000000000000000000" pitchFamily="2" charset="2"/>
              <a:buChar char="§"/>
            </a:pPr>
            <a:r>
              <a:rPr lang="en-GB" sz="3200" dirty="0" smtClean="0">
                <a:latin typeface="NTPreCursivefk" panose="03000400000000000000" pitchFamily="66" charset="0"/>
              </a:rPr>
              <a:t>Reading</a:t>
            </a:r>
            <a:r>
              <a:rPr lang="en-GB" sz="3200" dirty="0">
                <a:latin typeface="NTPreCursivefk" panose="03000400000000000000" pitchFamily="66" charset="0"/>
              </a:rPr>
              <a:t>, Writing and Maths assessments (NFER</a:t>
            </a:r>
            <a:r>
              <a:rPr lang="en-GB" sz="3200" dirty="0" smtClean="0">
                <a:latin typeface="NTPreCursivefk" panose="03000400000000000000" pitchFamily="66" charset="0"/>
              </a:rPr>
              <a:t>)</a:t>
            </a:r>
          </a:p>
          <a:p>
            <a:pPr>
              <a:buClr>
                <a:srgbClr val="FFCD2F"/>
              </a:buClr>
              <a:buFont typeface="Wingdings" panose="05000000000000000000" pitchFamily="2" charset="2"/>
              <a:buChar char="§"/>
            </a:pPr>
            <a:r>
              <a:rPr lang="en-GB" sz="3200" dirty="0" smtClean="0">
                <a:latin typeface="NTPreCursivefk" panose="03000400000000000000" pitchFamily="66" charset="0"/>
              </a:rPr>
              <a:t>Pre </a:t>
            </a:r>
            <a:r>
              <a:rPr lang="en-GB" sz="3200" dirty="0">
                <a:latin typeface="NTPreCursivefk" panose="03000400000000000000" pitchFamily="66" charset="0"/>
              </a:rPr>
              <a:t>and post assessments are carried out at the start and end of each new learning </a:t>
            </a:r>
            <a:r>
              <a:rPr lang="en-GB" sz="3200" dirty="0" smtClean="0">
                <a:latin typeface="NTPreCursivefk" panose="03000400000000000000" pitchFamily="66" charset="0"/>
              </a:rPr>
              <a:t>journey in all subjects.</a:t>
            </a:r>
            <a:endParaRPr lang="en-GB" sz="3200" dirty="0">
              <a:solidFill>
                <a:schemeClr val="tx1"/>
              </a:solidFill>
              <a:latin typeface="NTPreCursivefk" panose="03000400000000000000" pitchFamily="66" charset="0"/>
            </a:endParaRPr>
          </a:p>
        </p:txBody>
      </p:sp>
    </p:spTree>
    <p:extLst>
      <p:ext uri="{BB962C8B-B14F-4D97-AF65-F5344CB8AC3E}">
        <p14:creationId xmlns:p14="http://schemas.microsoft.com/office/powerpoint/2010/main" val="12849516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856783" y="548680"/>
            <a:ext cx="7543800" cy="1450757"/>
          </a:xfrm>
        </p:spPr>
        <p:txBody>
          <a:bodyPr/>
          <a:lstStyle/>
          <a:p>
            <a:r>
              <a:rPr lang="en-GB" u="sng" dirty="0" smtClean="0">
                <a:solidFill>
                  <a:schemeClr val="tx1"/>
                </a:solidFill>
                <a:latin typeface="NTPreCursivefk" panose="03000400000000000000" pitchFamily="66" charset="0"/>
              </a:rPr>
              <a:t>Trips and visitors.</a:t>
            </a:r>
            <a:endParaRPr lang="en-GB" u="sng" dirty="0">
              <a:solidFill>
                <a:schemeClr val="tx1"/>
              </a:solidFill>
              <a:latin typeface="NTPreCursivefk" panose="03000400000000000000" pitchFamily="66" charset="0"/>
            </a:endParaRPr>
          </a:p>
        </p:txBody>
      </p:sp>
      <p:sp>
        <p:nvSpPr>
          <p:cNvPr id="2" name="Content Placeholder 1"/>
          <p:cNvSpPr>
            <a:spLocks noGrp="1"/>
          </p:cNvSpPr>
          <p:nvPr>
            <p:ph idx="1"/>
          </p:nvPr>
        </p:nvSpPr>
        <p:spPr>
          <a:xfrm>
            <a:off x="837213" y="1412776"/>
            <a:ext cx="7543801" cy="4535594"/>
          </a:xfrm>
        </p:spPr>
        <p:txBody>
          <a:bodyPr>
            <a:noAutofit/>
          </a:bodyPr>
          <a:lstStyle/>
          <a:p>
            <a:pPr>
              <a:buClr>
                <a:srgbClr val="C00000"/>
              </a:buClr>
              <a:buFont typeface="Wingdings" panose="05000000000000000000" pitchFamily="2" charset="2"/>
              <a:buChar char="§"/>
            </a:pPr>
            <a:r>
              <a:rPr lang="en-GB" sz="3200" dirty="0" smtClean="0">
                <a:solidFill>
                  <a:schemeClr val="tx1"/>
                </a:solidFill>
                <a:latin typeface="NTPreCursivefk" panose="03000400000000000000" pitchFamily="66" charset="0"/>
              </a:rPr>
              <a:t>We will planning a trip for the children every term.  The trips will relate to their learning that term. The trips and visitors are an invaluable </a:t>
            </a:r>
            <a:r>
              <a:rPr lang="en-GB" sz="3200" dirty="0" smtClean="0">
                <a:latin typeface="NTPreCursivefk" panose="03000400000000000000" pitchFamily="66" charset="0"/>
              </a:rPr>
              <a:t>opportunity to help the children learn.  </a:t>
            </a:r>
          </a:p>
          <a:p>
            <a:pPr>
              <a:buClr>
                <a:srgbClr val="C00000"/>
              </a:buClr>
              <a:buFont typeface="Wingdings" panose="05000000000000000000" pitchFamily="2" charset="2"/>
              <a:buChar char="§"/>
            </a:pPr>
            <a:endParaRPr lang="en-GB" sz="3200" dirty="0" smtClean="0">
              <a:solidFill>
                <a:schemeClr val="tx1"/>
              </a:solidFill>
              <a:latin typeface="NTPreCursivefk" panose="03000400000000000000" pitchFamily="66" charset="0"/>
            </a:endParaRPr>
          </a:p>
          <a:p>
            <a:pPr>
              <a:buClr>
                <a:srgbClr val="C00000"/>
              </a:buClr>
              <a:buFont typeface="Wingdings" panose="05000000000000000000" pitchFamily="2" charset="2"/>
              <a:buChar char="§"/>
            </a:pPr>
            <a:r>
              <a:rPr lang="en-GB" sz="3200" dirty="0" smtClean="0">
                <a:latin typeface="NTPreCursivefk" panose="03000400000000000000" pitchFamily="66" charset="0"/>
              </a:rPr>
              <a:t>We may ask you to volunteer!</a:t>
            </a:r>
            <a:endParaRPr lang="en-GB" sz="3200" dirty="0">
              <a:solidFill>
                <a:schemeClr val="tx1"/>
              </a:solidFill>
              <a:latin typeface="NTPreCursivefk" panose="03000400000000000000" pitchFamily="66" charset="0"/>
            </a:endParaRPr>
          </a:p>
        </p:txBody>
      </p:sp>
    </p:spTree>
    <p:extLst>
      <p:ext uri="{BB962C8B-B14F-4D97-AF65-F5344CB8AC3E}">
        <p14:creationId xmlns:p14="http://schemas.microsoft.com/office/powerpoint/2010/main" val="749976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856783" y="548680"/>
            <a:ext cx="7543800" cy="1450757"/>
          </a:xfrm>
        </p:spPr>
        <p:txBody>
          <a:bodyPr/>
          <a:lstStyle/>
          <a:p>
            <a:r>
              <a:rPr lang="en-GB" u="sng" dirty="0" smtClean="0">
                <a:solidFill>
                  <a:schemeClr val="tx1"/>
                </a:solidFill>
                <a:latin typeface="NTPreCursivefk" panose="03000400000000000000" pitchFamily="66" charset="0"/>
              </a:rPr>
              <a:t>Online Learning platforms</a:t>
            </a:r>
            <a:endParaRPr lang="en-GB" u="sng" dirty="0">
              <a:solidFill>
                <a:schemeClr val="tx1"/>
              </a:solidFill>
              <a:latin typeface="NTPreCursivefk" panose="03000400000000000000" pitchFamily="66" charset="0"/>
            </a:endParaRPr>
          </a:p>
        </p:txBody>
      </p:sp>
      <p:sp>
        <p:nvSpPr>
          <p:cNvPr id="2" name="Content Placeholder 1"/>
          <p:cNvSpPr>
            <a:spLocks noGrp="1"/>
          </p:cNvSpPr>
          <p:nvPr>
            <p:ph idx="1"/>
          </p:nvPr>
        </p:nvSpPr>
        <p:spPr>
          <a:xfrm>
            <a:off x="837213" y="1412776"/>
            <a:ext cx="7543801" cy="4535594"/>
          </a:xfrm>
        </p:spPr>
        <p:txBody>
          <a:bodyPr>
            <a:noAutofit/>
          </a:bodyPr>
          <a:lstStyle/>
          <a:p>
            <a:pPr marL="457200" indent="-457200">
              <a:buClr>
                <a:srgbClr val="C00000"/>
              </a:buClr>
              <a:buFont typeface="+mj-lt"/>
              <a:buAutoNum type="arabicPeriod"/>
            </a:pPr>
            <a:r>
              <a:rPr lang="en-GB" sz="3600" dirty="0" smtClean="0">
                <a:latin typeface="NTPreCursivefk" panose="03000400000000000000" pitchFamily="66" charset="0"/>
              </a:rPr>
              <a:t>1. Active Learn:  Bug club</a:t>
            </a:r>
          </a:p>
          <a:p>
            <a:pPr marL="457200" indent="-457200">
              <a:buClr>
                <a:srgbClr val="C00000"/>
              </a:buClr>
              <a:buFont typeface="+mj-lt"/>
              <a:buAutoNum type="arabicPeriod"/>
            </a:pPr>
            <a:r>
              <a:rPr lang="en-GB" sz="3600" dirty="0" smtClean="0">
                <a:latin typeface="NTPreCursivefk" panose="03000400000000000000" pitchFamily="66" charset="0"/>
              </a:rPr>
              <a:t>2. Classroom secrets</a:t>
            </a:r>
          </a:p>
        </p:txBody>
      </p:sp>
    </p:spTree>
    <p:extLst>
      <p:ext uri="{BB962C8B-B14F-4D97-AF65-F5344CB8AC3E}">
        <p14:creationId xmlns:p14="http://schemas.microsoft.com/office/powerpoint/2010/main" val="42283379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6B1A5-55E5-4D0A-84CD-64329B0D9E52}"/>
              </a:ext>
            </a:extLst>
          </p:cNvPr>
          <p:cNvSpPr>
            <a:spLocks noGrp="1"/>
          </p:cNvSpPr>
          <p:nvPr>
            <p:ph type="title"/>
          </p:nvPr>
        </p:nvSpPr>
        <p:spPr/>
        <p:txBody>
          <a:bodyPr/>
          <a:lstStyle/>
          <a:p>
            <a:r>
              <a:rPr lang="en-GB" dirty="0" smtClean="0">
                <a:latin typeface="NTPreCursivefk" panose="03000400000000000000" pitchFamily="66" charset="0"/>
              </a:rPr>
              <a:t>Contact details:</a:t>
            </a:r>
            <a:endParaRPr lang="en-GB" dirty="0">
              <a:latin typeface="NTPreCursivefk" panose="03000400000000000000" pitchFamily="66" charset="0"/>
            </a:endParaRPr>
          </a:p>
        </p:txBody>
      </p:sp>
      <p:sp>
        <p:nvSpPr>
          <p:cNvPr id="3" name="Content Placeholder 2">
            <a:extLst>
              <a:ext uri="{FF2B5EF4-FFF2-40B4-BE49-F238E27FC236}">
                <a16:creationId xmlns:a16="http://schemas.microsoft.com/office/drawing/2014/main" id="{AECF84F4-6D72-4713-BBC7-EE416CD0DDAB}"/>
              </a:ext>
            </a:extLst>
          </p:cNvPr>
          <p:cNvSpPr>
            <a:spLocks noGrp="1"/>
          </p:cNvSpPr>
          <p:nvPr>
            <p:ph idx="1"/>
          </p:nvPr>
        </p:nvSpPr>
        <p:spPr>
          <a:xfrm>
            <a:off x="827700" y="2052925"/>
            <a:ext cx="7704740" cy="4195481"/>
          </a:xfrm>
        </p:spPr>
        <p:txBody>
          <a:bodyPr vert="horz" lIns="0" tIns="45720" rIns="0" bIns="45720" rtlCol="0" anchor="t">
            <a:normAutofit/>
          </a:bodyPr>
          <a:lstStyle/>
          <a:p>
            <a:r>
              <a:rPr lang="en-GB" sz="3600" dirty="0" smtClean="0">
                <a:latin typeface="NTPreCursivefk" panose="03000400000000000000" pitchFamily="66" charset="0"/>
                <a:cs typeface="Calibri"/>
                <a:hlinkClick r:id="rId2"/>
              </a:rPr>
              <a:t>anita.chander@holytrinity.sandwell.sch.uk</a:t>
            </a:r>
            <a:endParaRPr lang="en-GB" sz="3600" dirty="0" smtClean="0">
              <a:latin typeface="NTPreCursivefk" panose="03000400000000000000" pitchFamily="66" charset="0"/>
              <a:cs typeface="Calibri"/>
            </a:endParaRPr>
          </a:p>
          <a:p>
            <a:pPr marL="0" indent="0">
              <a:buNone/>
            </a:pPr>
            <a:endParaRPr lang="en-GB" sz="3600" dirty="0" smtClean="0">
              <a:latin typeface="NTPreCursivefk" panose="03000400000000000000" pitchFamily="66" charset="0"/>
              <a:cs typeface="Calibri"/>
            </a:endParaRPr>
          </a:p>
          <a:p>
            <a:r>
              <a:rPr lang="en-GB" sz="3600" dirty="0" smtClean="0">
                <a:latin typeface="NTPreCursivefk" panose="03000400000000000000" pitchFamily="66" charset="0"/>
                <a:cs typeface="Calibri"/>
                <a:hlinkClick r:id="rId3"/>
              </a:rPr>
              <a:t>carrie.annphelps@holytrinity.sandwell.sch.uk</a:t>
            </a:r>
            <a:endParaRPr lang="en-GB" sz="3600" dirty="0">
              <a:latin typeface="NTPreCursivefk" panose="03000400000000000000" pitchFamily="66" charset="0"/>
              <a:cs typeface="Calibri"/>
            </a:endParaRPr>
          </a:p>
          <a:p>
            <a:endParaRPr lang="en-GB" sz="4000" dirty="0">
              <a:latin typeface="NTPreCursivefk" panose="03000400000000000000" pitchFamily="66" charset="0"/>
              <a:cs typeface="Calibri"/>
            </a:endParaRPr>
          </a:p>
          <a:p>
            <a:pPr marL="0" indent="0">
              <a:buNone/>
            </a:pPr>
            <a:r>
              <a:rPr lang="en-GB" sz="4000" dirty="0">
                <a:latin typeface="NTPreCursivefk" panose="03000400000000000000" pitchFamily="66" charset="0"/>
                <a:cs typeface="Calibri"/>
              </a:rPr>
              <a:t/>
            </a:r>
            <a:br>
              <a:rPr lang="en-GB" sz="4000" dirty="0">
                <a:latin typeface="NTPreCursivefk" panose="03000400000000000000" pitchFamily="66" charset="0"/>
                <a:cs typeface="Calibri"/>
              </a:rPr>
            </a:br>
            <a:endParaRPr lang="en-GB" sz="4000" dirty="0">
              <a:latin typeface="NTPreCursivefk" panose="03000400000000000000" pitchFamily="66" charset="0"/>
              <a:cs typeface="Calibri"/>
            </a:endParaRPr>
          </a:p>
        </p:txBody>
      </p:sp>
    </p:spTree>
    <p:extLst>
      <p:ext uri="{BB962C8B-B14F-4D97-AF65-F5344CB8AC3E}">
        <p14:creationId xmlns:p14="http://schemas.microsoft.com/office/powerpoint/2010/main" val="12168916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tint val="100000"/>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09d7649-d380-46f6-bcef-fc0a7cc556a0"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FD64E8859BDF846ABE9317CBF291634" ma:contentTypeVersion="18" ma:contentTypeDescription="Create a new document." ma:contentTypeScope="" ma:versionID="dcdf7d732e738d14a0fc93a2e34293ba">
  <xsd:schema xmlns:xsd="http://www.w3.org/2001/XMLSchema" xmlns:xs="http://www.w3.org/2001/XMLSchema" xmlns:p="http://schemas.microsoft.com/office/2006/metadata/properties" xmlns:ns3="31fd6af4-1aa4-4872-a927-5bb260736472" xmlns:ns4="409d7649-d380-46f6-bcef-fc0a7cc556a0" targetNamespace="http://schemas.microsoft.com/office/2006/metadata/properties" ma:root="true" ma:fieldsID="7cf2ccea00ccf7a280796096ee9006c0" ns3:_="" ns4:_="">
    <xsd:import namespace="31fd6af4-1aa4-4872-a927-5bb260736472"/>
    <xsd:import namespace="409d7649-d380-46f6-bcef-fc0a7cc556a0"/>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AutoKeyPoints" minOccurs="0"/>
                <xsd:element ref="ns4:MediaServiceKeyPoints" minOccurs="0"/>
                <xsd:element ref="ns4:MediaServiceGenerationTime" minOccurs="0"/>
                <xsd:element ref="ns4:MediaServiceEventHashCode" minOccurs="0"/>
                <xsd:element ref="ns4:MediaLengthInSeconds" minOccurs="0"/>
                <xsd:element ref="ns4:_activity" minOccurs="0"/>
                <xsd:element ref="ns4:MediaServiceObjectDetectorVersions"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fd6af4-1aa4-4872-a927-5bb260736472"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09d7649-d380-46f6-bcef-fc0a7cc556a0"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description="" ma:hidden="true" ma:indexed="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Location" ma:index="15" nillable="true" ma:displayName="MediaServiceLocation" ma:description="" ma:indexed="true"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2BB1AC3-C870-4C5F-98E8-23EACFB00CFB}">
  <ds:schemaRefs>
    <ds:schemaRef ds:uri="409d7649-d380-46f6-bcef-fc0a7cc556a0"/>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documentManagement/types"/>
    <ds:schemaRef ds:uri="31fd6af4-1aa4-4872-a927-5bb260736472"/>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2ECA8360-AA3C-4F26-A245-D40DFCE035B9}">
  <ds:schemaRefs>
    <ds:schemaRef ds:uri="http://schemas.microsoft.com/sharepoint/v3/contenttype/forms"/>
  </ds:schemaRefs>
</ds:datastoreItem>
</file>

<file path=customXml/itemProps3.xml><?xml version="1.0" encoding="utf-8"?>
<ds:datastoreItem xmlns:ds="http://schemas.openxmlformats.org/officeDocument/2006/customXml" ds:itemID="{7CB8FC43-8157-4101-A5A7-638BCBACB1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fd6af4-1aa4-4872-a927-5bb260736472"/>
    <ds:schemaRef ds:uri="409d7649-d380-46f6-bcef-fc0a7cc556a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628</TotalTime>
  <Words>1284</Words>
  <Application>Microsoft Office PowerPoint</Application>
  <PresentationFormat>On-screen Show (4:3)</PresentationFormat>
  <Paragraphs>111</Paragraphs>
  <Slides>21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Century Gothic</vt:lpstr>
      <vt:lpstr>NTPreCursive</vt:lpstr>
      <vt:lpstr>NTPreCursivefk</vt:lpstr>
      <vt:lpstr>Wingdings</vt:lpstr>
      <vt:lpstr>Wingdings 3</vt:lpstr>
      <vt:lpstr>Ion</vt:lpstr>
      <vt:lpstr>Welcome to Year 1</vt:lpstr>
      <vt:lpstr>Year 1 Expectations – Uniform.</vt:lpstr>
      <vt:lpstr>Year 1 Expectations – Uniform.</vt:lpstr>
      <vt:lpstr>Year 1 Expectations – Behaviour.</vt:lpstr>
      <vt:lpstr>Year 1 Expectations – Rewards</vt:lpstr>
      <vt:lpstr>Year 1 Expectations – Rewards and Sanctions.</vt:lpstr>
      <vt:lpstr>Year 1 Expectations – Learning Behaviour.</vt:lpstr>
      <vt:lpstr>Settling into Year 1.</vt:lpstr>
      <vt:lpstr>Learning - Maths</vt:lpstr>
      <vt:lpstr>Learning - English</vt:lpstr>
      <vt:lpstr>Learning – Handwriting and presentation.</vt:lpstr>
      <vt:lpstr>PowerPoint Presentation</vt:lpstr>
      <vt:lpstr>Snacks</vt:lpstr>
      <vt:lpstr>Homework</vt:lpstr>
      <vt:lpstr>PowerPoint Presentation</vt:lpstr>
      <vt:lpstr>Additional Homework</vt:lpstr>
      <vt:lpstr>Assessment – Phonics and Reading.</vt:lpstr>
      <vt:lpstr>Other Assessments</vt:lpstr>
      <vt:lpstr>Trips and visitors.</vt:lpstr>
      <vt:lpstr>Online Learning platforms</vt:lpstr>
      <vt:lpstr>Contact details: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user</dc:creator>
  <cp:lastModifiedBy>Anita Chander</cp:lastModifiedBy>
  <cp:revision>70</cp:revision>
  <cp:lastPrinted>2017-09-11T14:55:58Z</cp:lastPrinted>
  <dcterms:created xsi:type="dcterms:W3CDTF">2016-09-07T19:08:25Z</dcterms:created>
  <dcterms:modified xsi:type="dcterms:W3CDTF">2024-09-13T14:48:39Z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0x010100FFD64E8859BDF846ABE9317CBF291634</vt:lpwstr>
  </property>
</Properties>
</file>