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handoutMasterIdLst>
    <p:handoutMasterId r:id="rId20"/>
  </p:handoutMasterIdLst>
  <p:sldIdLst>
    <p:sldId id="256" r:id="rId5"/>
    <p:sldId id="268" r:id="rId6"/>
    <p:sldId id="257" r:id="rId7"/>
    <p:sldId id="265" r:id="rId8"/>
    <p:sldId id="269" r:id="rId9"/>
    <p:sldId id="270" r:id="rId10"/>
    <p:sldId id="262" r:id="rId11"/>
    <p:sldId id="271" r:id="rId12"/>
    <p:sldId id="264" r:id="rId13"/>
    <p:sldId id="272" r:id="rId14"/>
    <p:sldId id="275" r:id="rId15"/>
    <p:sldId id="273" r:id="rId16"/>
    <p:sldId id="274" r:id="rId17"/>
    <p:sldId id="260" r:id="rId18"/>
    <p:sldId id="261" r:id="rId19"/>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94DCBB4-17FA-44C2-AA4F-0C15AE1FBDD2}" v="20" dt="2025-09-08T21:47:39.1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162" autoAdjust="0"/>
    <p:restoredTop sz="94660"/>
  </p:normalViewPr>
  <p:slideViewPr>
    <p:cSldViewPr snapToGrid="0">
      <p:cViewPr>
        <p:scale>
          <a:sx n="110" d="100"/>
          <a:sy n="110" d="100"/>
        </p:scale>
        <p:origin x="738"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66CFECA1-E42F-4009-ADB6-92492C509BFD}" type="datetimeFigureOut">
              <a:rPr lang="en-GB" smtClean="0"/>
              <a:t>08/09/2025</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B1B77F6F-88BD-4050-A8AC-191C15504432}" type="slidenum">
              <a:rPr lang="en-GB" smtClean="0"/>
              <a:t>‹#›</a:t>
            </a:fld>
            <a:endParaRPr lang="en-GB"/>
          </a:p>
        </p:txBody>
      </p:sp>
    </p:spTree>
    <p:extLst>
      <p:ext uri="{BB962C8B-B14F-4D97-AF65-F5344CB8AC3E}">
        <p14:creationId xmlns:p14="http://schemas.microsoft.com/office/powerpoint/2010/main" val="326740720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7DE6118-2437-4B30-8E3C-4D2BE6020583}" type="datetimeFigureOut">
              <a:rPr lang="en-US" dirty="0"/>
              <a:pPr/>
              <a:t>9/8/2025</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9E57DC2-970A-4B3E-BB1C-7A09969E49DF}" type="slidenum">
              <a:rPr lang="en-US" dirty="0"/>
              <a:pPr/>
              <a:t>‹#›</a:t>
            </a:fld>
            <a:endParaRPr lang="en-US" dirty="0"/>
          </a:p>
        </p:txBody>
      </p:sp>
      <p:grpSp>
        <p:nvGrpSpPr>
          <p:cNvPr id="9" name="Group 8"/>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9/8/2025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7DE6118-2437-4B30-8E3C-4D2BE6020583}" type="datetimeFigureOut">
              <a:rPr lang="en-US" dirty="0"/>
              <a:pPr/>
              <a:t>9/8/2025</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accent1"/>
          </a:solidFill>
          <a:ln w="0">
            <a:noFill/>
            <a:prstDash val="solid"/>
            <a:round/>
            <a:headEnd/>
            <a:tailEnd/>
          </a:ln>
        </p:spPr>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7DE6118-2437-4B30-8E3C-4D2BE6020583}" type="datetimeFigureOut">
              <a:rPr lang="en-US" dirty="0"/>
              <a:t>9/8/2025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7DE6118-2437-4B30-8E3C-4D2BE6020583}" type="datetimeFigureOut">
              <a:rPr lang="en-US" dirty="0"/>
              <a:t>9/8/2025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7DE6118-2437-4B30-8E3C-4D2BE6020583}" type="datetimeFigureOut">
              <a:rPr lang="en-US" dirty="0"/>
              <a:t>9/8/2025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DE6118-2437-4B30-8E3C-4D2BE6020583}" type="datetimeFigureOut">
              <a:rPr lang="en-US" dirty="0"/>
              <a:t>9/8/2025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9/8/2025</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7DE6118-2437-4B30-8E3C-4D2BE6020583}" type="datetimeFigureOut">
              <a:rPr lang="en-US" dirty="0"/>
              <a:pPr/>
              <a:t>9/8/2025</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9E57DC2-970A-4B3E-BB1C-7A09969E49DF}" type="slidenum">
              <a:rPr lang="en-US" dirty="0"/>
              <a:pPr/>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9/8/2025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dirty="0"/>
              <a:t>9/8/2025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7DE6118-2437-4B30-8E3C-4D2BE6020583}" type="datetimeFigureOut">
              <a:rPr lang="en-US" dirty="0"/>
              <a:pPr/>
              <a:t>9/8/2025</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9E57DC2-970A-4B3E-BB1C-7A09969E49DF}" type="slidenum">
              <a:rPr lang="en-US" dirty="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xml"/><Relationship Id="rId7" Type="http://schemas.openxmlformats.org/officeDocument/2006/relationships/image" Target="../media/image5.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8.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6.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Autofit/>
          </a:bodyPr>
          <a:lstStyle/>
          <a:p>
            <a:r>
              <a:rPr lang="en-GB" sz="3200" u="sng" dirty="0">
                <a:solidFill>
                  <a:schemeClr val="tx1"/>
                </a:solidFill>
                <a:latin typeface="NTPreCursive" panose="03000400000000000000" pitchFamily="66" charset="0"/>
              </a:rPr>
              <a:t>Y5 Parents Meeting </a:t>
            </a:r>
          </a:p>
          <a:p>
            <a:r>
              <a:rPr lang="en-GB" sz="3200" u="sng" dirty="0">
                <a:solidFill>
                  <a:schemeClr val="tx1"/>
                </a:solidFill>
                <a:latin typeface="NTPreCursive" panose="03000400000000000000" pitchFamily="66" charset="0"/>
              </a:rPr>
              <a:t>Tuesday 9</a:t>
            </a:r>
            <a:r>
              <a:rPr lang="en-GB" sz="3200" u="sng" baseline="30000" dirty="0">
                <a:solidFill>
                  <a:schemeClr val="tx1"/>
                </a:solidFill>
                <a:latin typeface="NTPreCursive" panose="03000400000000000000" pitchFamily="66" charset="0"/>
              </a:rPr>
              <a:t>th</a:t>
            </a:r>
            <a:r>
              <a:rPr lang="en-GB" sz="3200" u="sng" dirty="0">
                <a:solidFill>
                  <a:schemeClr val="tx1"/>
                </a:solidFill>
                <a:latin typeface="NTPreCursive" panose="03000400000000000000" pitchFamily="66" charset="0"/>
              </a:rPr>
              <a:t> September 2025</a:t>
            </a:r>
          </a:p>
        </p:txBody>
      </p:sp>
      <p:sp>
        <p:nvSpPr>
          <p:cNvPr id="4" name="TextBox 3"/>
          <p:cNvSpPr txBox="1"/>
          <p:nvPr/>
        </p:nvSpPr>
        <p:spPr>
          <a:xfrm>
            <a:off x="1697607" y="2717441"/>
            <a:ext cx="8487178" cy="1107996"/>
          </a:xfrm>
          <a:prstGeom prst="rect">
            <a:avLst/>
          </a:prstGeom>
          <a:noFill/>
        </p:spPr>
        <p:txBody>
          <a:bodyPr wrap="square" rtlCol="0">
            <a:spAutoFit/>
          </a:bodyPr>
          <a:lstStyle/>
          <a:p>
            <a:pPr algn="ctr"/>
            <a:r>
              <a:rPr lang="en-GB" sz="6600" b="1" dirty="0">
                <a:latin typeface="NTPreCursive" panose="03000400000000000000" pitchFamily="66" charset="0"/>
              </a:rPr>
              <a:t>Welcome Parents</a:t>
            </a:r>
          </a:p>
        </p:txBody>
      </p:sp>
      <p:pic>
        <p:nvPicPr>
          <p:cNvPr id="5" name="Picture 4"/>
          <p:cNvPicPr>
            <a:picLocks noChangeAspect="1"/>
          </p:cNvPicPr>
          <p:nvPr/>
        </p:nvPicPr>
        <p:blipFill rotWithShape="1">
          <a:blip r:embed="rId2">
            <a:extLst>
              <a:ext uri="{BEBA8EAE-BF5A-486C-A8C5-ECC9F3942E4B}">
                <a14:imgProps xmlns:a14="http://schemas.microsoft.com/office/drawing/2010/main">
                  <a14:imgLayer r:embed="rId3">
                    <a14:imgEffect>
                      <a14:backgroundRemoval t="10547" b="28646" l="14495" r="24890">
                        <a14:foregroundMark x1="19985" y1="16536" x2="19985" y2="16536"/>
                        <a14:foregroundMark x1="19400" y1="18099" x2="19400" y2="18099"/>
                      </a14:backgroundRemoval>
                    </a14:imgEffect>
                  </a14:imgLayer>
                </a14:imgProps>
              </a:ext>
            </a:extLst>
          </a:blip>
          <a:srcRect l="14531" t="11576" r="75274" b="71522"/>
          <a:stretch/>
        </p:blipFill>
        <p:spPr>
          <a:xfrm>
            <a:off x="4597758" y="568795"/>
            <a:ext cx="2305318" cy="2148646"/>
          </a:xfrm>
          <a:prstGeom prst="rect">
            <a:avLst/>
          </a:prstGeom>
        </p:spPr>
      </p:pic>
    </p:spTree>
    <p:extLst>
      <p:ext uri="{BB962C8B-B14F-4D97-AF65-F5344CB8AC3E}">
        <p14:creationId xmlns:p14="http://schemas.microsoft.com/office/powerpoint/2010/main" val="7510916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39191" y="455367"/>
            <a:ext cx="9328443" cy="1817170"/>
          </a:xfrm>
        </p:spPr>
        <p:txBody>
          <a:bodyPr/>
          <a:lstStyle/>
          <a:p>
            <a:r>
              <a:rPr lang="en-US" sz="6600" dirty="0">
                <a:latin typeface="NTPreCursive" panose="03000400000000000000" pitchFamily="66" charset="0"/>
              </a:rPr>
              <a:t>MEET THE TEACHERS </a:t>
            </a:r>
            <a:endParaRPr lang="en-GB" sz="6600" dirty="0">
              <a:latin typeface="NTPreCursive" panose="03000400000000000000" pitchFamily="66" charset="0"/>
            </a:endParaRPr>
          </a:p>
        </p:txBody>
      </p:sp>
      <p:sp>
        <p:nvSpPr>
          <p:cNvPr id="11" name="Subtitle 10"/>
          <p:cNvSpPr>
            <a:spLocks noGrp="1"/>
          </p:cNvSpPr>
          <p:nvPr>
            <p:ph type="subTitle" idx="1"/>
          </p:nvPr>
        </p:nvSpPr>
        <p:spPr>
          <a:xfrm>
            <a:off x="1781147" y="4485591"/>
            <a:ext cx="1146279" cy="1508900"/>
          </a:xfrm>
        </p:spPr>
        <p:txBody>
          <a:bodyPr>
            <a:normAutofit fontScale="85000" lnSpcReduction="10000"/>
          </a:bodyPr>
          <a:lstStyle/>
          <a:p>
            <a:r>
              <a:rPr lang="en-GB" sz="1800" dirty="0">
                <a:solidFill>
                  <a:schemeClr val="tx2"/>
                </a:solidFill>
                <a:latin typeface="NTPreCursivefk" panose="03000400000000000000" pitchFamily="66" charset="0"/>
              </a:rPr>
              <a:t>Miss. Lewis Class Teacher-</a:t>
            </a:r>
          </a:p>
          <a:p>
            <a:r>
              <a:rPr lang="en-GB" sz="1800" dirty="0">
                <a:solidFill>
                  <a:schemeClr val="tx2"/>
                </a:solidFill>
                <a:latin typeface="NTPreCursivefk" panose="03000400000000000000" pitchFamily="66" charset="0"/>
              </a:rPr>
              <a:t>Tuesday, Wednesday and Thursday </a:t>
            </a:r>
          </a:p>
        </p:txBody>
      </p:sp>
      <p:sp>
        <p:nvSpPr>
          <p:cNvPr id="10" name="TextBox 9"/>
          <p:cNvSpPr txBox="1"/>
          <p:nvPr/>
        </p:nvSpPr>
        <p:spPr>
          <a:xfrm>
            <a:off x="2804834" y="2013141"/>
            <a:ext cx="2876062" cy="523220"/>
          </a:xfrm>
          <a:prstGeom prst="rect">
            <a:avLst/>
          </a:prstGeom>
          <a:noFill/>
        </p:spPr>
        <p:txBody>
          <a:bodyPr wrap="square" rtlCol="0">
            <a:spAutoFit/>
          </a:bodyPr>
          <a:lstStyle/>
          <a:p>
            <a:r>
              <a:rPr lang="en-GB" sz="2800" dirty="0">
                <a:latin typeface="NTPreCursivefk" panose="03000400000000000000" pitchFamily="66" charset="0"/>
              </a:rPr>
              <a:t>5C</a:t>
            </a:r>
          </a:p>
        </p:txBody>
      </p:sp>
      <p:sp>
        <p:nvSpPr>
          <p:cNvPr id="12" name="TextBox 11"/>
          <p:cNvSpPr txBox="1"/>
          <p:nvPr/>
        </p:nvSpPr>
        <p:spPr>
          <a:xfrm>
            <a:off x="8165523" y="2010927"/>
            <a:ext cx="2876062" cy="523220"/>
          </a:xfrm>
          <a:prstGeom prst="rect">
            <a:avLst/>
          </a:prstGeom>
          <a:noFill/>
        </p:spPr>
        <p:txBody>
          <a:bodyPr wrap="square" rtlCol="0">
            <a:spAutoFit/>
          </a:bodyPr>
          <a:lstStyle/>
          <a:p>
            <a:r>
              <a:rPr lang="en-GB" sz="2800" dirty="0">
                <a:latin typeface="NTPreCursivefk" panose="03000400000000000000" pitchFamily="66" charset="0"/>
              </a:rPr>
              <a:t>5S</a:t>
            </a:r>
          </a:p>
        </p:txBody>
      </p:sp>
      <p:sp>
        <p:nvSpPr>
          <p:cNvPr id="14" name="Subtitle 10"/>
          <p:cNvSpPr txBox="1">
            <a:spLocks/>
          </p:cNvSpPr>
          <p:nvPr/>
        </p:nvSpPr>
        <p:spPr>
          <a:xfrm>
            <a:off x="3742774" y="4729866"/>
            <a:ext cx="1080112" cy="1508900"/>
          </a:xfrm>
          <a:prstGeom prst="rect">
            <a:avLst/>
          </a:prstGeom>
        </p:spPr>
        <p:txBody>
          <a:bodyPr vert="horz" lIns="91440" tIns="45720" rIns="91440" bIns="45720" rtlCol="0">
            <a:normAutofit/>
          </a:bodyPr>
          <a:lstStyle>
            <a:lvl1pPr marL="0" indent="0" algn="ctr" defTabSz="914400" rtl="0" eaLnBrk="1" latinLnBrk="0" hangingPunct="1">
              <a:lnSpc>
                <a:spcPct val="112000"/>
              </a:lnSpc>
              <a:spcBef>
                <a:spcPts val="0"/>
              </a:spcBef>
              <a:spcAft>
                <a:spcPts val="0"/>
              </a:spcAft>
              <a:buFont typeface="Franklin Gothic Book" panose="020B0503020102020204" pitchFamily="34" charset="0"/>
              <a:buNone/>
              <a:defRPr sz="2300" kern="1200" baseline="0">
                <a:solidFill>
                  <a:schemeClr val="bg2"/>
                </a:solidFill>
                <a:latin typeface="+mn-lt"/>
                <a:ea typeface="+mn-ea"/>
                <a:cs typeface="+mn-cs"/>
              </a:defRPr>
            </a:lvl1pPr>
            <a:lvl2pPr marL="457200" indent="0" algn="ctr" defTabSz="914400" rtl="0" eaLnBrk="1" latinLnBrk="0" hangingPunct="1">
              <a:lnSpc>
                <a:spcPct val="94000"/>
              </a:lnSpc>
              <a:spcBef>
                <a:spcPts val="500"/>
              </a:spcBef>
              <a:spcAft>
                <a:spcPts val="200"/>
              </a:spcAft>
              <a:buFont typeface="Franklin Gothic Book" panose="020B0503020102020204" pitchFamily="34" charset="0"/>
              <a:buNone/>
              <a:defRPr sz="2000" i="1" kern="1200" baseline="0">
                <a:solidFill>
                  <a:schemeClr val="tx2"/>
                </a:solidFill>
                <a:latin typeface="+mn-lt"/>
                <a:ea typeface="+mn-ea"/>
                <a:cs typeface="+mn-cs"/>
              </a:defRPr>
            </a:lvl2pPr>
            <a:lvl3pPr marL="914400" indent="0" algn="ctr" defTabSz="914400" rtl="0" eaLnBrk="1" latinLnBrk="0" hangingPunct="1">
              <a:lnSpc>
                <a:spcPct val="94000"/>
              </a:lnSpc>
              <a:spcBef>
                <a:spcPts val="500"/>
              </a:spcBef>
              <a:spcAft>
                <a:spcPts val="200"/>
              </a:spcAft>
              <a:buFont typeface="Franklin Gothic Book" panose="020B0503020102020204" pitchFamily="34" charset="0"/>
              <a:buNone/>
              <a:defRPr sz="1800" kern="1200" baseline="0">
                <a:solidFill>
                  <a:schemeClr val="tx2"/>
                </a:solidFill>
                <a:latin typeface="+mn-lt"/>
                <a:ea typeface="+mn-ea"/>
                <a:cs typeface="+mn-cs"/>
              </a:defRPr>
            </a:lvl3pPr>
            <a:lvl4pPr marL="13716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4pPr>
            <a:lvl5pPr marL="18288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5pPr>
            <a:lvl6pPr marL="22860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6pPr>
            <a:lvl7pPr marL="27432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7pPr>
            <a:lvl8pPr marL="32004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8pPr>
            <a:lvl9pPr marL="36576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9pPr>
          </a:lstStyle>
          <a:p>
            <a:endParaRPr lang="en-GB" dirty="0">
              <a:solidFill>
                <a:schemeClr val="tx2"/>
              </a:solidFill>
            </a:endParaRPr>
          </a:p>
        </p:txBody>
      </p:sp>
      <p:sp>
        <p:nvSpPr>
          <p:cNvPr id="15" name="Subtitle 10"/>
          <p:cNvSpPr txBox="1">
            <a:spLocks/>
          </p:cNvSpPr>
          <p:nvPr/>
        </p:nvSpPr>
        <p:spPr>
          <a:xfrm>
            <a:off x="7234723" y="4551727"/>
            <a:ext cx="1416383" cy="1508900"/>
          </a:xfrm>
          <a:prstGeom prst="rect">
            <a:avLst/>
          </a:prstGeom>
        </p:spPr>
        <p:txBody>
          <a:bodyPr vert="horz" lIns="91440" tIns="45720" rIns="91440" bIns="45720" rtlCol="0">
            <a:normAutofit/>
          </a:bodyPr>
          <a:lstStyle>
            <a:lvl1pPr marL="0" indent="0" algn="ctr" defTabSz="914400" rtl="0" eaLnBrk="1" latinLnBrk="0" hangingPunct="1">
              <a:lnSpc>
                <a:spcPct val="112000"/>
              </a:lnSpc>
              <a:spcBef>
                <a:spcPts val="0"/>
              </a:spcBef>
              <a:spcAft>
                <a:spcPts val="0"/>
              </a:spcAft>
              <a:buFont typeface="Franklin Gothic Book" panose="020B0503020102020204" pitchFamily="34" charset="0"/>
              <a:buNone/>
              <a:defRPr sz="2300" kern="1200" baseline="0">
                <a:solidFill>
                  <a:schemeClr val="bg2"/>
                </a:solidFill>
                <a:latin typeface="+mn-lt"/>
                <a:ea typeface="+mn-ea"/>
                <a:cs typeface="+mn-cs"/>
              </a:defRPr>
            </a:lvl1pPr>
            <a:lvl2pPr marL="457200" indent="0" algn="ctr" defTabSz="914400" rtl="0" eaLnBrk="1" latinLnBrk="0" hangingPunct="1">
              <a:lnSpc>
                <a:spcPct val="94000"/>
              </a:lnSpc>
              <a:spcBef>
                <a:spcPts val="500"/>
              </a:spcBef>
              <a:spcAft>
                <a:spcPts val="200"/>
              </a:spcAft>
              <a:buFont typeface="Franklin Gothic Book" panose="020B0503020102020204" pitchFamily="34" charset="0"/>
              <a:buNone/>
              <a:defRPr sz="2000" i="1" kern="1200" baseline="0">
                <a:solidFill>
                  <a:schemeClr val="tx2"/>
                </a:solidFill>
                <a:latin typeface="+mn-lt"/>
                <a:ea typeface="+mn-ea"/>
                <a:cs typeface="+mn-cs"/>
              </a:defRPr>
            </a:lvl2pPr>
            <a:lvl3pPr marL="914400" indent="0" algn="ctr" defTabSz="914400" rtl="0" eaLnBrk="1" latinLnBrk="0" hangingPunct="1">
              <a:lnSpc>
                <a:spcPct val="94000"/>
              </a:lnSpc>
              <a:spcBef>
                <a:spcPts val="500"/>
              </a:spcBef>
              <a:spcAft>
                <a:spcPts val="200"/>
              </a:spcAft>
              <a:buFont typeface="Franklin Gothic Book" panose="020B0503020102020204" pitchFamily="34" charset="0"/>
              <a:buNone/>
              <a:defRPr sz="1800" kern="1200" baseline="0">
                <a:solidFill>
                  <a:schemeClr val="tx2"/>
                </a:solidFill>
                <a:latin typeface="+mn-lt"/>
                <a:ea typeface="+mn-ea"/>
                <a:cs typeface="+mn-cs"/>
              </a:defRPr>
            </a:lvl3pPr>
            <a:lvl4pPr marL="13716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4pPr>
            <a:lvl5pPr marL="18288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5pPr>
            <a:lvl6pPr marL="22860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6pPr>
            <a:lvl7pPr marL="27432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7pPr>
            <a:lvl8pPr marL="32004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8pPr>
            <a:lvl9pPr marL="36576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9pPr>
          </a:lstStyle>
          <a:p>
            <a:r>
              <a:rPr lang="en-GB" sz="1800" dirty="0">
                <a:solidFill>
                  <a:schemeClr val="tx2"/>
                </a:solidFill>
                <a:latin typeface="NTPreCursivefk" panose="03000400000000000000" pitchFamily="66" charset="0"/>
              </a:rPr>
              <a:t>Miss Sokhi</a:t>
            </a:r>
          </a:p>
          <a:p>
            <a:r>
              <a:rPr lang="en-GB" sz="1800" dirty="0">
                <a:solidFill>
                  <a:schemeClr val="tx2"/>
                </a:solidFill>
                <a:latin typeface="NTPreCursivefk" panose="03000400000000000000" pitchFamily="66" charset="0"/>
              </a:rPr>
              <a:t>Class Teacher </a:t>
            </a:r>
          </a:p>
          <a:p>
            <a:endParaRPr lang="en-GB" dirty="0">
              <a:solidFill>
                <a:schemeClr val="tx2"/>
              </a:solidFill>
              <a:latin typeface="NTPreCursivefk" panose="03000400000000000000" pitchFamily="66" charset="0"/>
            </a:endParaRPr>
          </a:p>
          <a:p>
            <a:endParaRPr lang="en-GB" dirty="0">
              <a:solidFill>
                <a:schemeClr val="tx2"/>
              </a:solidFill>
            </a:endParaRPr>
          </a:p>
          <a:p>
            <a:endParaRPr lang="en-GB" dirty="0">
              <a:solidFill>
                <a:schemeClr val="tx2"/>
              </a:solidFill>
            </a:endParaRPr>
          </a:p>
        </p:txBody>
      </p:sp>
      <p:sp>
        <p:nvSpPr>
          <p:cNvPr id="16" name="Subtitle 10"/>
          <p:cNvSpPr txBox="1">
            <a:spLocks/>
          </p:cNvSpPr>
          <p:nvPr/>
        </p:nvSpPr>
        <p:spPr>
          <a:xfrm>
            <a:off x="5413409" y="4485591"/>
            <a:ext cx="1320917" cy="1508900"/>
          </a:xfrm>
          <a:prstGeom prst="rect">
            <a:avLst/>
          </a:prstGeom>
        </p:spPr>
        <p:txBody>
          <a:bodyPr vert="horz" lIns="91440" tIns="45720" rIns="91440" bIns="45720" rtlCol="0">
            <a:noAutofit/>
          </a:bodyPr>
          <a:lstStyle>
            <a:lvl1pPr marL="0" indent="0" algn="ctr" defTabSz="914400" rtl="0" eaLnBrk="1" latinLnBrk="0" hangingPunct="1">
              <a:lnSpc>
                <a:spcPct val="112000"/>
              </a:lnSpc>
              <a:spcBef>
                <a:spcPts val="0"/>
              </a:spcBef>
              <a:spcAft>
                <a:spcPts val="0"/>
              </a:spcAft>
              <a:buFont typeface="Franklin Gothic Book" panose="020B0503020102020204" pitchFamily="34" charset="0"/>
              <a:buNone/>
              <a:defRPr sz="2300" kern="1200" baseline="0">
                <a:solidFill>
                  <a:schemeClr val="bg2"/>
                </a:solidFill>
                <a:latin typeface="+mn-lt"/>
                <a:ea typeface="+mn-ea"/>
                <a:cs typeface="+mn-cs"/>
              </a:defRPr>
            </a:lvl1pPr>
            <a:lvl2pPr marL="457200" indent="0" algn="ctr" defTabSz="914400" rtl="0" eaLnBrk="1" latinLnBrk="0" hangingPunct="1">
              <a:lnSpc>
                <a:spcPct val="94000"/>
              </a:lnSpc>
              <a:spcBef>
                <a:spcPts val="500"/>
              </a:spcBef>
              <a:spcAft>
                <a:spcPts val="200"/>
              </a:spcAft>
              <a:buFont typeface="Franklin Gothic Book" panose="020B0503020102020204" pitchFamily="34" charset="0"/>
              <a:buNone/>
              <a:defRPr sz="2000" i="1" kern="1200" baseline="0">
                <a:solidFill>
                  <a:schemeClr val="tx2"/>
                </a:solidFill>
                <a:latin typeface="+mn-lt"/>
                <a:ea typeface="+mn-ea"/>
                <a:cs typeface="+mn-cs"/>
              </a:defRPr>
            </a:lvl2pPr>
            <a:lvl3pPr marL="914400" indent="0" algn="ctr" defTabSz="914400" rtl="0" eaLnBrk="1" latinLnBrk="0" hangingPunct="1">
              <a:lnSpc>
                <a:spcPct val="94000"/>
              </a:lnSpc>
              <a:spcBef>
                <a:spcPts val="500"/>
              </a:spcBef>
              <a:spcAft>
                <a:spcPts val="200"/>
              </a:spcAft>
              <a:buFont typeface="Franklin Gothic Book" panose="020B0503020102020204" pitchFamily="34" charset="0"/>
              <a:buNone/>
              <a:defRPr sz="1800" kern="1200" baseline="0">
                <a:solidFill>
                  <a:schemeClr val="tx2"/>
                </a:solidFill>
                <a:latin typeface="+mn-lt"/>
                <a:ea typeface="+mn-ea"/>
                <a:cs typeface="+mn-cs"/>
              </a:defRPr>
            </a:lvl3pPr>
            <a:lvl4pPr marL="13716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4pPr>
            <a:lvl5pPr marL="18288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5pPr>
            <a:lvl6pPr marL="22860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6pPr>
            <a:lvl7pPr marL="27432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7pPr>
            <a:lvl8pPr marL="32004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8pPr>
            <a:lvl9pPr marL="36576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9pPr>
          </a:lstStyle>
          <a:p>
            <a:r>
              <a:rPr lang="en-GB" sz="1600" dirty="0">
                <a:solidFill>
                  <a:schemeClr val="tx2"/>
                </a:solidFill>
                <a:latin typeface="NTPreCursivefk" panose="03000400000000000000" pitchFamily="66" charset="0"/>
              </a:rPr>
              <a:t>Miss Stevens</a:t>
            </a:r>
          </a:p>
          <a:p>
            <a:r>
              <a:rPr lang="en-GB" sz="1600" dirty="0">
                <a:solidFill>
                  <a:schemeClr val="tx2"/>
                </a:solidFill>
                <a:latin typeface="NTPreCursivefk" panose="03000400000000000000" pitchFamily="66" charset="0"/>
              </a:rPr>
              <a:t>T &amp; L Assistant</a:t>
            </a:r>
          </a:p>
        </p:txBody>
      </p:sp>
      <p:sp>
        <p:nvSpPr>
          <p:cNvPr id="20" name="Subtitle 10">
            <a:extLst>
              <a:ext uri="{FF2B5EF4-FFF2-40B4-BE49-F238E27FC236}">
                <a16:creationId xmlns:a16="http://schemas.microsoft.com/office/drawing/2014/main" id="{25AB4605-3E0C-DA9F-47BB-A1E363A6878F}"/>
              </a:ext>
            </a:extLst>
          </p:cNvPr>
          <p:cNvSpPr txBox="1">
            <a:spLocks/>
          </p:cNvSpPr>
          <p:nvPr/>
        </p:nvSpPr>
        <p:spPr>
          <a:xfrm>
            <a:off x="8720082" y="4476820"/>
            <a:ext cx="1416383" cy="1508900"/>
          </a:xfrm>
          <a:prstGeom prst="rect">
            <a:avLst/>
          </a:prstGeom>
        </p:spPr>
        <p:txBody>
          <a:bodyPr vert="horz" lIns="91440" tIns="45720" rIns="91440" bIns="45720" rtlCol="0">
            <a:normAutofit/>
          </a:bodyPr>
          <a:lstStyle>
            <a:lvl1pPr marL="0" indent="0" algn="ctr" defTabSz="914400" rtl="0" eaLnBrk="1" latinLnBrk="0" hangingPunct="1">
              <a:lnSpc>
                <a:spcPct val="112000"/>
              </a:lnSpc>
              <a:spcBef>
                <a:spcPts val="0"/>
              </a:spcBef>
              <a:spcAft>
                <a:spcPts val="0"/>
              </a:spcAft>
              <a:buFont typeface="Franklin Gothic Book" panose="020B0503020102020204" pitchFamily="34" charset="0"/>
              <a:buNone/>
              <a:defRPr sz="2300" kern="1200" baseline="0">
                <a:solidFill>
                  <a:schemeClr val="bg2"/>
                </a:solidFill>
                <a:latin typeface="+mn-lt"/>
                <a:ea typeface="+mn-ea"/>
                <a:cs typeface="+mn-cs"/>
              </a:defRPr>
            </a:lvl1pPr>
            <a:lvl2pPr marL="457200" indent="0" algn="ctr" defTabSz="914400" rtl="0" eaLnBrk="1" latinLnBrk="0" hangingPunct="1">
              <a:lnSpc>
                <a:spcPct val="94000"/>
              </a:lnSpc>
              <a:spcBef>
                <a:spcPts val="500"/>
              </a:spcBef>
              <a:spcAft>
                <a:spcPts val="200"/>
              </a:spcAft>
              <a:buFont typeface="Franklin Gothic Book" panose="020B0503020102020204" pitchFamily="34" charset="0"/>
              <a:buNone/>
              <a:defRPr sz="2000" i="1" kern="1200" baseline="0">
                <a:solidFill>
                  <a:schemeClr val="tx2"/>
                </a:solidFill>
                <a:latin typeface="+mn-lt"/>
                <a:ea typeface="+mn-ea"/>
                <a:cs typeface="+mn-cs"/>
              </a:defRPr>
            </a:lvl2pPr>
            <a:lvl3pPr marL="914400" indent="0" algn="ctr" defTabSz="914400" rtl="0" eaLnBrk="1" latinLnBrk="0" hangingPunct="1">
              <a:lnSpc>
                <a:spcPct val="94000"/>
              </a:lnSpc>
              <a:spcBef>
                <a:spcPts val="500"/>
              </a:spcBef>
              <a:spcAft>
                <a:spcPts val="200"/>
              </a:spcAft>
              <a:buFont typeface="Franklin Gothic Book" panose="020B0503020102020204" pitchFamily="34" charset="0"/>
              <a:buNone/>
              <a:defRPr sz="1800" kern="1200" baseline="0">
                <a:solidFill>
                  <a:schemeClr val="tx2"/>
                </a:solidFill>
                <a:latin typeface="+mn-lt"/>
                <a:ea typeface="+mn-ea"/>
                <a:cs typeface="+mn-cs"/>
              </a:defRPr>
            </a:lvl3pPr>
            <a:lvl4pPr marL="13716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4pPr>
            <a:lvl5pPr marL="18288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5pPr>
            <a:lvl6pPr marL="22860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6pPr>
            <a:lvl7pPr marL="27432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7pPr>
            <a:lvl8pPr marL="32004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8pPr>
            <a:lvl9pPr marL="36576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9pPr>
          </a:lstStyle>
          <a:p>
            <a:r>
              <a:rPr lang="en-GB" sz="1800" dirty="0" err="1">
                <a:solidFill>
                  <a:schemeClr val="tx2"/>
                </a:solidFill>
                <a:latin typeface="NTPreCursivefk" panose="03000400000000000000" pitchFamily="66" charset="0"/>
              </a:rPr>
              <a:t>Mr.Taylor</a:t>
            </a:r>
            <a:endParaRPr lang="en-GB" sz="1800" dirty="0">
              <a:solidFill>
                <a:schemeClr val="tx2"/>
              </a:solidFill>
              <a:latin typeface="NTPreCursivefk" panose="03000400000000000000" pitchFamily="66" charset="0"/>
            </a:endParaRPr>
          </a:p>
          <a:p>
            <a:r>
              <a:rPr lang="en-GB" sz="1400" dirty="0">
                <a:solidFill>
                  <a:schemeClr val="tx2"/>
                </a:solidFill>
                <a:latin typeface="NTPreCursivefk" panose="03000400000000000000" pitchFamily="66" charset="0"/>
              </a:rPr>
              <a:t>Year 6 Teacher, Phase Leader Year4, 5 and 6</a:t>
            </a:r>
            <a:endParaRPr lang="en-GB" dirty="0">
              <a:solidFill>
                <a:schemeClr val="tx2"/>
              </a:solidFill>
              <a:latin typeface="NTPreCursivefk" panose="03000400000000000000" pitchFamily="66" charset="0"/>
            </a:endParaRPr>
          </a:p>
          <a:p>
            <a:endParaRPr lang="en-GB" dirty="0">
              <a:solidFill>
                <a:schemeClr val="tx2"/>
              </a:solidFill>
            </a:endParaRPr>
          </a:p>
          <a:p>
            <a:endParaRPr lang="en-GB" dirty="0">
              <a:solidFill>
                <a:schemeClr val="tx2"/>
              </a:solidFill>
            </a:endParaRPr>
          </a:p>
        </p:txBody>
      </p:sp>
      <p:sp>
        <p:nvSpPr>
          <p:cNvPr id="3" name="Subtitle 10">
            <a:extLst>
              <a:ext uri="{FF2B5EF4-FFF2-40B4-BE49-F238E27FC236}">
                <a16:creationId xmlns:a16="http://schemas.microsoft.com/office/drawing/2014/main" id="{AA19B2BB-6622-E152-8BAA-E9EDC18890AD}"/>
              </a:ext>
            </a:extLst>
          </p:cNvPr>
          <p:cNvSpPr txBox="1">
            <a:spLocks/>
          </p:cNvSpPr>
          <p:nvPr/>
        </p:nvSpPr>
        <p:spPr>
          <a:xfrm>
            <a:off x="3669725" y="4551727"/>
            <a:ext cx="1146279" cy="1508900"/>
          </a:xfrm>
          <a:prstGeom prst="rect">
            <a:avLst/>
          </a:prstGeom>
        </p:spPr>
        <p:txBody>
          <a:bodyPr vert="horz" lIns="91440" tIns="45720" rIns="91440" bIns="45720" rtlCol="0">
            <a:normAutofit lnSpcReduction="10000"/>
          </a:bodyPr>
          <a:lstStyle>
            <a:lvl1pPr marL="0" indent="0" algn="ctr" defTabSz="914400" rtl="0" eaLnBrk="1" latinLnBrk="0" hangingPunct="1">
              <a:lnSpc>
                <a:spcPct val="112000"/>
              </a:lnSpc>
              <a:spcBef>
                <a:spcPts val="0"/>
              </a:spcBef>
              <a:spcAft>
                <a:spcPts val="0"/>
              </a:spcAft>
              <a:buFont typeface="Franklin Gothic Book" panose="020B0503020102020204" pitchFamily="34" charset="0"/>
              <a:buNone/>
              <a:defRPr sz="2300" kern="1200" baseline="0">
                <a:solidFill>
                  <a:schemeClr val="bg2"/>
                </a:solidFill>
                <a:latin typeface="+mn-lt"/>
                <a:ea typeface="+mn-ea"/>
                <a:cs typeface="+mn-cs"/>
              </a:defRPr>
            </a:lvl1pPr>
            <a:lvl2pPr marL="457200" indent="0" algn="ctr" defTabSz="914400" rtl="0" eaLnBrk="1" latinLnBrk="0" hangingPunct="1">
              <a:lnSpc>
                <a:spcPct val="94000"/>
              </a:lnSpc>
              <a:spcBef>
                <a:spcPts val="500"/>
              </a:spcBef>
              <a:spcAft>
                <a:spcPts val="200"/>
              </a:spcAft>
              <a:buFont typeface="Franklin Gothic Book" panose="020B0503020102020204" pitchFamily="34" charset="0"/>
              <a:buNone/>
              <a:defRPr sz="2000" i="1" kern="1200" baseline="0">
                <a:solidFill>
                  <a:schemeClr val="tx2"/>
                </a:solidFill>
                <a:latin typeface="+mn-lt"/>
                <a:ea typeface="+mn-ea"/>
                <a:cs typeface="+mn-cs"/>
              </a:defRPr>
            </a:lvl2pPr>
            <a:lvl3pPr marL="914400" indent="0" algn="ctr" defTabSz="914400" rtl="0" eaLnBrk="1" latinLnBrk="0" hangingPunct="1">
              <a:lnSpc>
                <a:spcPct val="94000"/>
              </a:lnSpc>
              <a:spcBef>
                <a:spcPts val="500"/>
              </a:spcBef>
              <a:spcAft>
                <a:spcPts val="200"/>
              </a:spcAft>
              <a:buFont typeface="Franklin Gothic Book" panose="020B0503020102020204" pitchFamily="34" charset="0"/>
              <a:buNone/>
              <a:defRPr sz="1800" kern="1200" baseline="0">
                <a:solidFill>
                  <a:schemeClr val="tx2"/>
                </a:solidFill>
                <a:latin typeface="+mn-lt"/>
                <a:ea typeface="+mn-ea"/>
                <a:cs typeface="+mn-cs"/>
              </a:defRPr>
            </a:lvl3pPr>
            <a:lvl4pPr marL="13716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4pPr>
            <a:lvl5pPr marL="18288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5pPr>
            <a:lvl6pPr marL="22860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6pPr>
            <a:lvl7pPr marL="27432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7pPr>
            <a:lvl8pPr marL="3200400" indent="0" algn="ctr" defTabSz="914400" rtl="0" eaLnBrk="1" latinLnBrk="0" hangingPunct="1">
              <a:lnSpc>
                <a:spcPct val="94000"/>
              </a:lnSpc>
              <a:spcBef>
                <a:spcPts val="500"/>
              </a:spcBef>
              <a:spcAft>
                <a:spcPts val="200"/>
              </a:spcAft>
              <a:buFont typeface="Franklin Gothic Book" panose="020B0503020102020204" pitchFamily="34" charset="0"/>
              <a:buNone/>
              <a:defRPr sz="1600" i="1" kern="1200" baseline="0">
                <a:solidFill>
                  <a:schemeClr val="tx2"/>
                </a:solidFill>
                <a:latin typeface="+mn-lt"/>
                <a:ea typeface="+mn-ea"/>
                <a:cs typeface="+mn-cs"/>
              </a:defRPr>
            </a:lvl8pPr>
            <a:lvl9pPr marL="3657600" indent="0" algn="ctr" defTabSz="914400" rtl="0" eaLnBrk="1" latinLnBrk="0" hangingPunct="1">
              <a:lnSpc>
                <a:spcPct val="94000"/>
              </a:lnSpc>
              <a:spcBef>
                <a:spcPts val="500"/>
              </a:spcBef>
              <a:spcAft>
                <a:spcPts val="200"/>
              </a:spcAft>
              <a:buFont typeface="Franklin Gothic Book" panose="020B0503020102020204" pitchFamily="34" charset="0"/>
              <a:buNone/>
              <a:defRPr sz="1600" kern="1200" baseline="0">
                <a:solidFill>
                  <a:schemeClr val="tx2"/>
                </a:solidFill>
                <a:latin typeface="+mn-lt"/>
                <a:ea typeface="+mn-ea"/>
                <a:cs typeface="+mn-cs"/>
              </a:defRPr>
            </a:lvl9pPr>
          </a:lstStyle>
          <a:p>
            <a:r>
              <a:rPr lang="en-GB" sz="1800" dirty="0">
                <a:solidFill>
                  <a:schemeClr val="tx2"/>
                </a:solidFill>
                <a:latin typeface="NTPreCursivefk" panose="03000400000000000000" pitchFamily="66" charset="0"/>
              </a:rPr>
              <a:t>Mr. Dhillon</a:t>
            </a:r>
          </a:p>
          <a:p>
            <a:r>
              <a:rPr lang="en-GB" sz="1800" dirty="0">
                <a:solidFill>
                  <a:schemeClr val="tx2"/>
                </a:solidFill>
                <a:latin typeface="NTPreCursivefk" panose="03000400000000000000" pitchFamily="66" charset="0"/>
              </a:rPr>
              <a:t>Class Teacher</a:t>
            </a:r>
          </a:p>
          <a:p>
            <a:r>
              <a:rPr lang="en-GB" sz="1800" dirty="0">
                <a:solidFill>
                  <a:schemeClr val="tx2"/>
                </a:solidFill>
                <a:latin typeface="NTPreCursivefk" panose="03000400000000000000" pitchFamily="66" charset="0"/>
              </a:rPr>
              <a:t>Monday and Friday</a:t>
            </a:r>
          </a:p>
        </p:txBody>
      </p:sp>
      <p:pic>
        <p:nvPicPr>
          <p:cNvPr id="5" name="Picture 4">
            <a:extLst>
              <a:ext uri="{FF2B5EF4-FFF2-40B4-BE49-F238E27FC236}">
                <a16:creationId xmlns:a16="http://schemas.microsoft.com/office/drawing/2014/main" id="{909A27B1-0658-BB14-7D74-AC43C7ED1DB9}"/>
              </a:ext>
            </a:extLst>
          </p:cNvPr>
          <p:cNvPicPr>
            <a:picLocks noChangeAspect="1"/>
          </p:cNvPicPr>
          <p:nvPr/>
        </p:nvPicPr>
        <p:blipFill>
          <a:blip r:embed="rId4"/>
          <a:stretch>
            <a:fillRect/>
          </a:stretch>
        </p:blipFill>
        <p:spPr>
          <a:xfrm>
            <a:off x="8868302" y="2430077"/>
            <a:ext cx="1416383" cy="1997845"/>
          </a:xfrm>
          <a:prstGeom prst="rect">
            <a:avLst/>
          </a:prstGeom>
        </p:spPr>
      </p:pic>
      <p:pic>
        <p:nvPicPr>
          <p:cNvPr id="9" name="Picture 8">
            <a:extLst>
              <a:ext uri="{FF2B5EF4-FFF2-40B4-BE49-F238E27FC236}">
                <a16:creationId xmlns:a16="http://schemas.microsoft.com/office/drawing/2014/main" id="{8B797B9C-BDCE-2F3F-468D-38B906824054}"/>
              </a:ext>
            </a:extLst>
          </p:cNvPr>
          <p:cNvPicPr>
            <a:picLocks noChangeAspect="1"/>
          </p:cNvPicPr>
          <p:nvPr/>
        </p:nvPicPr>
        <p:blipFill>
          <a:blip r:embed="rId5"/>
          <a:stretch>
            <a:fillRect/>
          </a:stretch>
        </p:blipFill>
        <p:spPr>
          <a:xfrm>
            <a:off x="7059235" y="2430077"/>
            <a:ext cx="1289947" cy="1997845"/>
          </a:xfrm>
          <a:prstGeom prst="rect">
            <a:avLst/>
          </a:prstGeom>
        </p:spPr>
      </p:pic>
      <p:pic>
        <p:nvPicPr>
          <p:cNvPr id="21" name="Picture 20">
            <a:extLst>
              <a:ext uri="{FF2B5EF4-FFF2-40B4-BE49-F238E27FC236}">
                <a16:creationId xmlns:a16="http://schemas.microsoft.com/office/drawing/2014/main" id="{D60B7D65-CE8E-31AB-1F48-8119FA79A98B}"/>
              </a:ext>
            </a:extLst>
          </p:cNvPr>
          <p:cNvPicPr>
            <a:picLocks noChangeAspect="1"/>
          </p:cNvPicPr>
          <p:nvPr/>
        </p:nvPicPr>
        <p:blipFill>
          <a:blip r:embed="rId6"/>
          <a:stretch>
            <a:fillRect/>
          </a:stretch>
        </p:blipFill>
        <p:spPr>
          <a:xfrm>
            <a:off x="5413409" y="2461455"/>
            <a:ext cx="1418802" cy="1935088"/>
          </a:xfrm>
          <a:prstGeom prst="rect">
            <a:avLst/>
          </a:prstGeom>
        </p:spPr>
      </p:pic>
      <p:pic>
        <p:nvPicPr>
          <p:cNvPr id="23" name="Picture 22">
            <a:extLst>
              <a:ext uri="{FF2B5EF4-FFF2-40B4-BE49-F238E27FC236}">
                <a16:creationId xmlns:a16="http://schemas.microsoft.com/office/drawing/2014/main" id="{7D28122B-AFD7-E485-1E49-DBCF98410F3A}"/>
              </a:ext>
            </a:extLst>
          </p:cNvPr>
          <p:cNvPicPr>
            <a:picLocks noChangeAspect="1"/>
          </p:cNvPicPr>
          <p:nvPr/>
        </p:nvPicPr>
        <p:blipFill>
          <a:blip r:embed="rId7"/>
          <a:stretch>
            <a:fillRect/>
          </a:stretch>
        </p:blipFill>
        <p:spPr>
          <a:xfrm>
            <a:off x="1630531" y="2519086"/>
            <a:ext cx="1289947" cy="1957734"/>
          </a:xfrm>
          <a:prstGeom prst="rect">
            <a:avLst/>
          </a:prstGeom>
        </p:spPr>
      </p:pic>
      <p:sp>
        <p:nvSpPr>
          <p:cNvPr id="24" name="Rectangle 1">
            <a:extLst>
              <a:ext uri="{FF2B5EF4-FFF2-40B4-BE49-F238E27FC236}">
                <a16:creationId xmlns:a16="http://schemas.microsoft.com/office/drawing/2014/main" id="{32D02818-DD85-AB82-72E3-E2D1E6BEEC52}"/>
              </a:ext>
            </a:extLst>
          </p:cNvPr>
          <p:cNvSpPr>
            <a:spLocks noChangeArrowheads="1"/>
          </p:cNvSpPr>
          <p:nvPr/>
        </p:nvSpPr>
        <p:spPr bwMode="auto">
          <a:xfrm>
            <a:off x="638326" y="6169968"/>
            <a:ext cx="6572697"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NTPreCursive" panose="03000400000000000000" pitchFamily="66" charset="0"/>
              </a:rPr>
              <a:t>concerns- class teachers, phase leader, deputy and then Head</a:t>
            </a:r>
          </a:p>
        </p:txBody>
      </p:sp>
      <p:pic>
        <p:nvPicPr>
          <p:cNvPr id="25" name="VID-20250908-WA0009">
            <a:hlinkClick r:id="" action="ppaction://media"/>
            <a:extLst>
              <a:ext uri="{FF2B5EF4-FFF2-40B4-BE49-F238E27FC236}">
                <a16:creationId xmlns:a16="http://schemas.microsoft.com/office/drawing/2014/main" id="{B46B30CA-F965-F1D1-7BE4-82EB2984D722}"/>
              </a:ext>
            </a:extLst>
          </p:cNvPr>
          <p:cNvPicPr>
            <a:picLocks noChangeAspect="1"/>
          </p:cNvPicPr>
          <p:nvPr>
            <a:videoFile r:link="rId2"/>
            <p:extLst>
              <p:ext uri="{DAA4B4D4-6D71-4841-9C94-3DE7FCFB9230}">
                <p14:media xmlns:p14="http://schemas.microsoft.com/office/powerpoint/2010/main" r:embed="rId1"/>
              </p:ext>
            </p:extLst>
          </p:nvPr>
        </p:nvPicPr>
        <p:blipFill>
          <a:blip r:embed="rId8"/>
          <a:stretch>
            <a:fillRect/>
          </a:stretch>
        </p:blipFill>
        <p:spPr>
          <a:xfrm>
            <a:off x="3533463" y="2143269"/>
            <a:ext cx="1418802" cy="2299117"/>
          </a:xfrm>
          <a:prstGeom prst="rect">
            <a:avLst/>
          </a:prstGeom>
        </p:spPr>
      </p:pic>
    </p:spTree>
    <p:extLst>
      <p:ext uri="{BB962C8B-B14F-4D97-AF65-F5344CB8AC3E}">
        <p14:creationId xmlns:p14="http://schemas.microsoft.com/office/powerpoint/2010/main" val="1603735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628"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5"/>
                </p:tgtEl>
              </p:cMediaNode>
            </p:video>
            <p:seq concurrent="1" nextAc="seek">
              <p:cTn id="8" restart="whenNotActive" fill="hold" evtFilter="cancelBubble" nodeType="interactiveSeq">
                <p:stCondLst>
                  <p:cond evt="onClick" delay="0">
                    <p:tgtEl>
                      <p:spTgt spid="2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5"/>
                                        </p:tgtEl>
                                      </p:cBhvr>
                                    </p:cmd>
                                  </p:childTnLst>
                                </p:cTn>
                              </p:par>
                            </p:childTnLst>
                          </p:cTn>
                        </p:par>
                      </p:childTnLst>
                    </p:cTn>
                  </p:par>
                </p:childTnLst>
              </p:cTn>
              <p:nextCondLst>
                <p:cond evt="onClick" delay="0">
                  <p:tgtEl>
                    <p:spTgt spid="25"/>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sz="6000" dirty="0">
                <a:latin typeface="NTPreCursive" panose="03000400000000000000" pitchFamily="66" charset="0"/>
              </a:rPr>
              <a:t>Welcome</a:t>
            </a:r>
            <a:br>
              <a:rPr lang="en-GB" sz="6000" dirty="0">
                <a:latin typeface="NTPreCursive" panose="03000400000000000000" pitchFamily="66" charset="0"/>
              </a:rPr>
            </a:br>
            <a:br>
              <a:rPr lang="en-GB" sz="6000" dirty="0">
                <a:latin typeface="NTPreCursive" panose="03000400000000000000" pitchFamily="66" charset="0"/>
              </a:rPr>
            </a:br>
            <a:r>
              <a:rPr lang="en-GB" sz="6000" dirty="0">
                <a:latin typeface="NTPreCursive" panose="03000400000000000000" pitchFamily="66" charset="0"/>
              </a:rPr>
              <a:t>to Year 5 </a:t>
            </a:r>
          </a:p>
        </p:txBody>
      </p:sp>
      <p:sp>
        <p:nvSpPr>
          <p:cNvPr id="5" name="Content Placeholder 4"/>
          <p:cNvSpPr>
            <a:spLocks noGrp="1"/>
          </p:cNvSpPr>
          <p:nvPr>
            <p:ph idx="1"/>
          </p:nvPr>
        </p:nvSpPr>
        <p:spPr>
          <a:xfrm>
            <a:off x="6256019" y="685801"/>
            <a:ext cx="5463755" cy="5175250"/>
          </a:xfrm>
        </p:spPr>
        <p:txBody>
          <a:bodyPr>
            <a:normAutofit/>
          </a:bodyPr>
          <a:lstStyle/>
          <a:p>
            <a:r>
              <a:rPr lang="en-GB" sz="2400" dirty="0">
                <a:solidFill>
                  <a:srgbClr val="FF0000"/>
                </a:solidFill>
                <a:latin typeface="NTPreCursivefk" panose="03000400000000000000" pitchFamily="66" charset="0"/>
              </a:rPr>
              <a:t>The School day </a:t>
            </a:r>
          </a:p>
          <a:p>
            <a:r>
              <a:rPr lang="en-GB" sz="2400" dirty="0">
                <a:solidFill>
                  <a:srgbClr val="FF0000"/>
                </a:solidFill>
                <a:latin typeface="NTPreCursivefk" panose="03000400000000000000" pitchFamily="66" charset="0"/>
              </a:rPr>
              <a:t>The curriculum</a:t>
            </a:r>
          </a:p>
          <a:p>
            <a:pPr marL="0" indent="0" algn="ctr">
              <a:lnSpc>
                <a:spcPct val="100000"/>
              </a:lnSpc>
              <a:spcBef>
                <a:spcPts val="0"/>
              </a:spcBef>
              <a:spcAft>
                <a:spcPts val="0"/>
              </a:spcAft>
              <a:buNone/>
            </a:pPr>
            <a:r>
              <a:rPr lang="en-GB" sz="2400" dirty="0">
                <a:latin typeface="NTPreCursivefk" panose="03000400000000000000" pitchFamily="66" charset="0"/>
              </a:rPr>
              <a:t>  English, Maths</a:t>
            </a:r>
          </a:p>
          <a:p>
            <a:pPr marL="0" indent="0" algn="ctr">
              <a:lnSpc>
                <a:spcPct val="100000"/>
              </a:lnSpc>
              <a:spcBef>
                <a:spcPts val="0"/>
              </a:spcBef>
              <a:spcAft>
                <a:spcPts val="0"/>
              </a:spcAft>
              <a:buNone/>
            </a:pPr>
            <a:r>
              <a:rPr lang="en-GB" sz="2400" dirty="0">
                <a:latin typeface="NTPreCursivefk" panose="03000400000000000000" pitchFamily="66" charset="0"/>
              </a:rPr>
              <a:t>Science &amp; Foundation Subjects</a:t>
            </a:r>
          </a:p>
          <a:p>
            <a:r>
              <a:rPr lang="en-GB" sz="2400" dirty="0">
                <a:solidFill>
                  <a:srgbClr val="FF0000"/>
                </a:solidFill>
                <a:latin typeface="NTPreCursivefk" panose="03000400000000000000" pitchFamily="66" charset="0"/>
              </a:rPr>
              <a:t>Reading – online </a:t>
            </a:r>
          </a:p>
          <a:p>
            <a:r>
              <a:rPr lang="en-GB" sz="2400" dirty="0">
                <a:solidFill>
                  <a:srgbClr val="FF0000"/>
                </a:solidFill>
                <a:latin typeface="NTPreCursivefk" panose="03000400000000000000" pitchFamily="66" charset="0"/>
              </a:rPr>
              <a:t>Homework</a:t>
            </a:r>
          </a:p>
          <a:p>
            <a:r>
              <a:rPr lang="en-GB" sz="2400" dirty="0">
                <a:solidFill>
                  <a:srgbClr val="FF0000"/>
                </a:solidFill>
                <a:latin typeface="NTPreCursivefk" panose="03000400000000000000" pitchFamily="66" charset="0"/>
              </a:rPr>
              <a:t>P.E </a:t>
            </a:r>
          </a:p>
          <a:p>
            <a:r>
              <a:rPr lang="en-GB" sz="2400" dirty="0">
                <a:solidFill>
                  <a:srgbClr val="FF0000"/>
                </a:solidFill>
                <a:latin typeface="NTPreCursivefk" panose="03000400000000000000" pitchFamily="66" charset="0"/>
              </a:rPr>
              <a:t>Uniform</a:t>
            </a:r>
            <a:endParaRPr lang="en-GB" sz="2400" dirty="0">
              <a:latin typeface="NTPreCursivefk" panose="03000400000000000000" pitchFamily="66" charset="0"/>
            </a:endParaRPr>
          </a:p>
          <a:p>
            <a:r>
              <a:rPr lang="en-GB" sz="2400" dirty="0">
                <a:solidFill>
                  <a:srgbClr val="FF0000"/>
                </a:solidFill>
                <a:latin typeface="NTPreCursivefk" panose="03000400000000000000" pitchFamily="66" charset="0"/>
              </a:rPr>
              <a:t>Topics</a:t>
            </a:r>
          </a:p>
          <a:p>
            <a:r>
              <a:rPr lang="en-GB" sz="2400" dirty="0">
                <a:solidFill>
                  <a:srgbClr val="FF0000"/>
                </a:solidFill>
                <a:latin typeface="NTPreCursivefk" panose="03000400000000000000" pitchFamily="66" charset="0"/>
              </a:rPr>
              <a:t>Trips </a:t>
            </a:r>
            <a:endParaRPr lang="en-GB" sz="2400" dirty="0">
              <a:latin typeface="NTPreCursivefk" panose="03000400000000000000" pitchFamily="66" charset="0"/>
            </a:endParaRPr>
          </a:p>
          <a:p>
            <a:pPr marL="0" indent="0">
              <a:buNone/>
            </a:pPr>
            <a:endParaRPr lang="en-GB" sz="2400" dirty="0">
              <a:solidFill>
                <a:srgbClr val="FF0000"/>
              </a:solidFill>
              <a:latin typeface="SassoonPrimary" panose="020B0500000000000000" pitchFamily="34" charset="0"/>
            </a:endParaRPr>
          </a:p>
          <a:p>
            <a:endParaRPr lang="en-GB" dirty="0"/>
          </a:p>
        </p:txBody>
      </p:sp>
    </p:spTree>
    <p:extLst>
      <p:ext uri="{BB962C8B-B14F-4D97-AF65-F5344CB8AC3E}">
        <p14:creationId xmlns:p14="http://schemas.microsoft.com/office/powerpoint/2010/main" val="2380343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7C3E35-2962-405E-93C3-66674BD47D68}"/>
              </a:ext>
            </a:extLst>
          </p:cNvPr>
          <p:cNvSpPr>
            <a:spLocks noGrp="1"/>
          </p:cNvSpPr>
          <p:nvPr>
            <p:ph type="title"/>
          </p:nvPr>
        </p:nvSpPr>
        <p:spPr/>
        <p:txBody>
          <a:bodyPr>
            <a:normAutofit/>
          </a:bodyPr>
          <a:lstStyle/>
          <a:p>
            <a:r>
              <a:rPr lang="en-GB" sz="7200" dirty="0">
                <a:latin typeface="NTPreCursive" panose="03000400000000000000" pitchFamily="66" charset="0"/>
              </a:rPr>
              <a:t>Our School Day</a:t>
            </a:r>
          </a:p>
        </p:txBody>
      </p:sp>
      <p:sp>
        <p:nvSpPr>
          <p:cNvPr id="5" name="TextBox 4">
            <a:extLst>
              <a:ext uri="{FF2B5EF4-FFF2-40B4-BE49-F238E27FC236}">
                <a16:creationId xmlns:a16="http://schemas.microsoft.com/office/drawing/2014/main" id="{8CB43E67-D857-43B4-8631-A02BBF98FB01}"/>
              </a:ext>
            </a:extLst>
          </p:cNvPr>
          <p:cNvSpPr txBox="1"/>
          <p:nvPr/>
        </p:nvSpPr>
        <p:spPr>
          <a:xfrm>
            <a:off x="5711687" y="291548"/>
            <a:ext cx="6162261" cy="5816977"/>
          </a:xfrm>
          <a:prstGeom prst="rect">
            <a:avLst/>
          </a:prstGeom>
          <a:noFill/>
        </p:spPr>
        <p:txBody>
          <a:bodyPr wrap="square" rtlCol="0">
            <a:spAutoFit/>
          </a:bodyPr>
          <a:lstStyle/>
          <a:p>
            <a:r>
              <a:rPr lang="en-GB" sz="2400" dirty="0">
                <a:latin typeface="NTPreCursive" panose="03000400000000000000" pitchFamily="66" charset="0"/>
              </a:rPr>
              <a:t>8:35 -	Gates open</a:t>
            </a:r>
          </a:p>
          <a:p>
            <a:endParaRPr lang="en-GB" sz="2400" dirty="0">
              <a:latin typeface="NTPreCursive" panose="03000400000000000000" pitchFamily="66" charset="0"/>
            </a:endParaRPr>
          </a:p>
          <a:p>
            <a:r>
              <a:rPr lang="en-GB" sz="2400" dirty="0">
                <a:latin typeface="NTPreCursive" panose="03000400000000000000" pitchFamily="66" charset="0"/>
              </a:rPr>
              <a:t>As soon as children come in, there will be: a morning task waiting for them/ 1:1 sessions / closing gaps in learning / intervention groups/ readers</a:t>
            </a:r>
          </a:p>
          <a:p>
            <a:endParaRPr lang="en-GB" sz="2400" dirty="0">
              <a:latin typeface="NTPreCursive" panose="03000400000000000000" pitchFamily="66" charset="0"/>
            </a:endParaRPr>
          </a:p>
          <a:p>
            <a:r>
              <a:rPr lang="en-GB" sz="2400" dirty="0">
                <a:latin typeface="NTPreCursive" panose="03000400000000000000" pitchFamily="66" charset="0"/>
              </a:rPr>
              <a:t>8:45am - 	Registration </a:t>
            </a:r>
          </a:p>
          <a:p>
            <a:endParaRPr lang="en-GB" sz="2400" dirty="0">
              <a:latin typeface="NTPreCursive" panose="03000400000000000000" pitchFamily="66" charset="0"/>
            </a:endParaRPr>
          </a:p>
          <a:p>
            <a:r>
              <a:rPr lang="en-GB" sz="2400" dirty="0">
                <a:latin typeface="NTPreCursive" panose="03000400000000000000" pitchFamily="66" charset="0"/>
              </a:rPr>
              <a:t>10:20-10:25am- Brain Break</a:t>
            </a:r>
          </a:p>
          <a:p>
            <a:endParaRPr lang="en-GB" sz="2400" dirty="0">
              <a:latin typeface="NTPreCursive" panose="03000400000000000000" pitchFamily="66" charset="0"/>
            </a:endParaRPr>
          </a:p>
          <a:p>
            <a:r>
              <a:rPr lang="en-GB" sz="2400" dirty="0">
                <a:latin typeface="NTPreCursive" panose="03000400000000000000" pitchFamily="66" charset="0"/>
              </a:rPr>
              <a:t>11:30-12:30pm -Lunch time 5C</a:t>
            </a:r>
          </a:p>
          <a:p>
            <a:r>
              <a:rPr lang="en-GB" sz="2400" dirty="0">
                <a:latin typeface="NTPreCursive" panose="03000400000000000000" pitchFamily="66" charset="0"/>
              </a:rPr>
              <a:t>11:45-12:45pm- Lunch time 5S</a:t>
            </a:r>
          </a:p>
          <a:p>
            <a:endParaRPr lang="en-GB" sz="2400" dirty="0">
              <a:latin typeface="NTPreCursive" panose="03000400000000000000" pitchFamily="66" charset="0"/>
            </a:endParaRPr>
          </a:p>
          <a:p>
            <a:r>
              <a:rPr lang="en-GB" sz="2400" dirty="0">
                <a:latin typeface="NTPreCursive" panose="03000400000000000000" pitchFamily="66" charset="0"/>
              </a:rPr>
              <a:t>3:15pm - 	Home time</a:t>
            </a:r>
          </a:p>
          <a:p>
            <a:endParaRPr lang="en-GB" dirty="0"/>
          </a:p>
          <a:p>
            <a:endParaRPr lang="en-GB" dirty="0"/>
          </a:p>
        </p:txBody>
      </p:sp>
    </p:spTree>
    <p:extLst>
      <p:ext uri="{BB962C8B-B14F-4D97-AF65-F5344CB8AC3E}">
        <p14:creationId xmlns:p14="http://schemas.microsoft.com/office/powerpoint/2010/main" val="19854960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AD7A338-288A-54A9-D423-1F3561417E14}"/>
              </a:ext>
            </a:extLst>
          </p:cNvPr>
          <p:cNvPicPr>
            <a:picLocks noChangeAspect="1"/>
          </p:cNvPicPr>
          <p:nvPr/>
        </p:nvPicPr>
        <p:blipFill>
          <a:blip r:embed="rId2"/>
          <a:stretch>
            <a:fillRect/>
          </a:stretch>
        </p:blipFill>
        <p:spPr>
          <a:xfrm>
            <a:off x="103517" y="0"/>
            <a:ext cx="12025223" cy="6858000"/>
          </a:xfrm>
          <a:prstGeom prst="rect">
            <a:avLst/>
          </a:prstGeom>
        </p:spPr>
      </p:pic>
    </p:spTree>
    <p:extLst>
      <p:ext uri="{BB962C8B-B14F-4D97-AF65-F5344CB8AC3E}">
        <p14:creationId xmlns:p14="http://schemas.microsoft.com/office/powerpoint/2010/main" val="32044239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2612" y="685800"/>
            <a:ext cx="2107008" cy="2157884"/>
          </a:xfrm>
        </p:spPr>
        <p:txBody>
          <a:bodyPr/>
          <a:lstStyle/>
          <a:p>
            <a:br>
              <a:rPr lang="en-GB" dirty="0"/>
            </a:br>
            <a:endParaRPr lang="en-GB" dirty="0"/>
          </a:p>
        </p:txBody>
      </p:sp>
      <p:sp>
        <p:nvSpPr>
          <p:cNvPr id="3" name="Content Placeholder 2"/>
          <p:cNvSpPr>
            <a:spLocks noGrp="1"/>
          </p:cNvSpPr>
          <p:nvPr>
            <p:ph idx="1"/>
          </p:nvPr>
        </p:nvSpPr>
        <p:spPr>
          <a:xfrm>
            <a:off x="6448299" y="1375914"/>
            <a:ext cx="5212080" cy="5175250"/>
          </a:xfrm>
        </p:spPr>
        <p:txBody>
          <a:bodyPr>
            <a:normAutofit fontScale="92500" lnSpcReduction="20000"/>
          </a:bodyPr>
          <a:lstStyle/>
          <a:p>
            <a:pPr marL="0" lvl="0" indent="0" algn="ctr">
              <a:buNone/>
            </a:pPr>
            <a:r>
              <a:rPr lang="en-GB" sz="2800" u="sng" dirty="0">
                <a:solidFill>
                  <a:srgbClr val="4A2318"/>
                </a:solidFill>
                <a:latin typeface="NTPreCursivefk" panose="03000400000000000000" pitchFamily="66" charset="0"/>
              </a:rPr>
              <a:t>Reading</a:t>
            </a:r>
          </a:p>
          <a:p>
            <a:pPr marL="0" lvl="0" indent="0" algn="ctr">
              <a:buNone/>
            </a:pPr>
            <a:r>
              <a:rPr lang="en-GB" sz="2800" dirty="0">
                <a:solidFill>
                  <a:srgbClr val="FF0000"/>
                </a:solidFill>
                <a:latin typeface="NTPreCursivefk" panose="03000400000000000000" pitchFamily="66" charset="0"/>
              </a:rPr>
              <a:t>Expectations: </a:t>
            </a:r>
          </a:p>
          <a:p>
            <a:pPr marL="0" lvl="0" indent="0">
              <a:buNone/>
            </a:pPr>
            <a:r>
              <a:rPr lang="en-GB" sz="2800" dirty="0">
                <a:solidFill>
                  <a:schemeClr val="tx1"/>
                </a:solidFill>
                <a:latin typeface="NTPreCursivefk" panose="03000400000000000000" pitchFamily="66" charset="0"/>
              </a:rPr>
              <a:t>Children should be reading </a:t>
            </a:r>
            <a:r>
              <a:rPr lang="en-GB" sz="2800" b="1" dirty="0">
                <a:solidFill>
                  <a:schemeClr val="tx1"/>
                </a:solidFill>
                <a:latin typeface="NTPreCursivefk" panose="03000400000000000000" pitchFamily="66" charset="0"/>
              </a:rPr>
              <a:t>everyday</a:t>
            </a:r>
            <a:r>
              <a:rPr lang="en-GB" sz="2800" dirty="0">
                <a:solidFill>
                  <a:schemeClr val="tx1"/>
                </a:solidFill>
                <a:latin typeface="NTPreCursivefk" panose="03000400000000000000" pitchFamily="66" charset="0"/>
              </a:rPr>
              <a:t>. This doesn’t have to be just their reading books. Children can read library books, magazines and age-appropriate newspapers.</a:t>
            </a:r>
          </a:p>
          <a:p>
            <a:pPr marL="0" lvl="0" indent="0">
              <a:buNone/>
            </a:pPr>
            <a:endParaRPr lang="en-GB" sz="2800" dirty="0">
              <a:solidFill>
                <a:srgbClr val="4A2318"/>
              </a:solidFill>
              <a:latin typeface="NTPreCursivefk" panose="03000400000000000000" pitchFamily="66" charset="0"/>
            </a:endParaRPr>
          </a:p>
          <a:p>
            <a:pPr marL="0" lvl="0" indent="0">
              <a:buNone/>
            </a:pPr>
            <a:r>
              <a:rPr lang="en-GB" sz="2800" dirty="0">
                <a:solidFill>
                  <a:srgbClr val="4A2318"/>
                </a:solidFill>
                <a:latin typeface="NTPreCursivefk" panose="03000400000000000000" pitchFamily="66" charset="0"/>
              </a:rPr>
              <a:t>Parents need to go on the Boom Reader app to comment on their child’s reading  at least once a week.</a:t>
            </a:r>
          </a:p>
          <a:p>
            <a:pPr marL="0" lvl="0" indent="0">
              <a:buNone/>
            </a:pPr>
            <a:endParaRPr lang="en-GB" sz="2800" dirty="0">
              <a:solidFill>
                <a:srgbClr val="4A2318"/>
              </a:solidFill>
              <a:latin typeface="NTPreCursivefk" panose="03000400000000000000" pitchFamily="66" charset="0"/>
            </a:endParaRPr>
          </a:p>
          <a:p>
            <a:pPr marL="0" lvl="0" indent="0">
              <a:buNone/>
            </a:pPr>
            <a:r>
              <a:rPr lang="en-GB" sz="2800" dirty="0">
                <a:solidFill>
                  <a:srgbClr val="4A2318"/>
                </a:solidFill>
                <a:latin typeface="NTPreCursivefk" panose="03000400000000000000" pitchFamily="66" charset="0"/>
              </a:rPr>
              <a:t>If you’re struggling to access any of the platforms, please speak to us.</a:t>
            </a:r>
          </a:p>
          <a:p>
            <a:pPr marL="0" lvl="0" indent="0">
              <a:buNone/>
            </a:pPr>
            <a:endParaRPr lang="en-GB" sz="2400" dirty="0">
              <a:solidFill>
                <a:srgbClr val="4A2318"/>
              </a:solidFill>
              <a:latin typeface="SassoonPrimary" panose="020B0500000000000000" pitchFamily="34" charset="0"/>
            </a:endParaRPr>
          </a:p>
          <a:p>
            <a:pPr marL="0" lvl="0" indent="0">
              <a:buNone/>
            </a:pPr>
            <a:endParaRPr lang="en-GB" sz="2400" dirty="0">
              <a:solidFill>
                <a:srgbClr val="4A2318"/>
              </a:solidFill>
              <a:latin typeface="SassoonPrimary" panose="020B0500000000000000" pitchFamily="34" charset="0"/>
            </a:endParaRPr>
          </a:p>
          <a:p>
            <a:pPr lvl="0"/>
            <a:endParaRPr lang="en-GB" sz="2400" dirty="0">
              <a:solidFill>
                <a:srgbClr val="4A2318"/>
              </a:solidFill>
              <a:latin typeface="SassoonPrimary" panose="020B0500000000000000" pitchFamily="34" charset="0"/>
            </a:endParaRPr>
          </a:p>
          <a:p>
            <a:pPr marL="0" lvl="0" indent="0">
              <a:buNone/>
            </a:pPr>
            <a:endParaRPr lang="en-GB" sz="2400" dirty="0">
              <a:solidFill>
                <a:srgbClr val="4A2318"/>
              </a:solidFill>
              <a:latin typeface="SassoonPrimary" panose="020B0500000000000000" pitchFamily="34" charset="0"/>
            </a:endParaRPr>
          </a:p>
        </p:txBody>
      </p:sp>
      <p:sp>
        <p:nvSpPr>
          <p:cNvPr id="6" name="TextBox 5"/>
          <p:cNvSpPr txBox="1"/>
          <p:nvPr/>
        </p:nvSpPr>
        <p:spPr>
          <a:xfrm>
            <a:off x="587235" y="2072839"/>
            <a:ext cx="3992385" cy="1569660"/>
          </a:xfrm>
          <a:prstGeom prst="rect">
            <a:avLst/>
          </a:prstGeom>
          <a:noFill/>
        </p:spPr>
        <p:txBody>
          <a:bodyPr wrap="square" rtlCol="0">
            <a:spAutoFit/>
          </a:bodyPr>
          <a:lstStyle/>
          <a:p>
            <a:pPr algn="ctr"/>
            <a:r>
              <a:rPr lang="en-GB" sz="2400" dirty="0">
                <a:latin typeface="NTPreCursivefk" panose="03000400000000000000" pitchFamily="66" charset="0"/>
              </a:rPr>
              <a:t>We will be continuing to use ‘Go Read.’ </a:t>
            </a:r>
          </a:p>
          <a:p>
            <a:pPr algn="ctr"/>
            <a:r>
              <a:rPr lang="en-GB" sz="2400" dirty="0">
                <a:latin typeface="NTPreCursivefk" panose="03000400000000000000" pitchFamily="66" charset="0"/>
              </a:rPr>
              <a:t>It has been renamed ‘Boom Reader’ but it still fulfils the same purpose. </a:t>
            </a:r>
          </a:p>
        </p:txBody>
      </p:sp>
      <p:pic>
        <p:nvPicPr>
          <p:cNvPr id="7" name="Picture 6"/>
          <p:cNvPicPr>
            <a:picLocks noChangeAspect="1"/>
          </p:cNvPicPr>
          <p:nvPr/>
        </p:nvPicPr>
        <p:blipFill>
          <a:blip r:embed="rId2"/>
          <a:stretch>
            <a:fillRect/>
          </a:stretch>
        </p:blipFill>
        <p:spPr>
          <a:xfrm>
            <a:off x="1346856" y="94674"/>
            <a:ext cx="2251511" cy="1978165"/>
          </a:xfrm>
          <a:prstGeom prst="rect">
            <a:avLst/>
          </a:prstGeom>
        </p:spPr>
      </p:pic>
      <p:pic>
        <p:nvPicPr>
          <p:cNvPr id="1026" name="Picture 2" descr="Reading at Home (Boom Reader) – Emmer Green Primary School">
            <a:extLst>
              <a:ext uri="{FF2B5EF4-FFF2-40B4-BE49-F238E27FC236}">
                <a16:creationId xmlns:a16="http://schemas.microsoft.com/office/drawing/2014/main" id="{9183DBD7-3BC3-6A9F-4E07-50B3C7BFFC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4075" y="0"/>
            <a:ext cx="3486031" cy="129466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B85BECF5-9540-E851-E36D-499106A12428}"/>
              </a:ext>
            </a:extLst>
          </p:cNvPr>
          <p:cNvPicPr>
            <a:picLocks noChangeAspect="1"/>
          </p:cNvPicPr>
          <p:nvPr/>
        </p:nvPicPr>
        <p:blipFill>
          <a:blip r:embed="rId4"/>
          <a:stretch>
            <a:fillRect/>
          </a:stretch>
        </p:blipFill>
        <p:spPr>
          <a:xfrm rot="21096771">
            <a:off x="2429228" y="3608409"/>
            <a:ext cx="2186687" cy="3107395"/>
          </a:xfrm>
          <a:prstGeom prst="rect">
            <a:avLst/>
          </a:prstGeom>
        </p:spPr>
      </p:pic>
    </p:spTree>
    <p:extLst>
      <p:ext uri="{BB962C8B-B14F-4D97-AF65-F5344CB8AC3E}">
        <p14:creationId xmlns:p14="http://schemas.microsoft.com/office/powerpoint/2010/main" val="10287333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06125" y="57951"/>
            <a:ext cx="10260080" cy="461665"/>
          </a:xfrm>
          <a:prstGeom prst="rect">
            <a:avLst/>
          </a:prstGeom>
          <a:noFill/>
        </p:spPr>
        <p:txBody>
          <a:bodyPr wrap="square" rtlCol="0">
            <a:spAutoFit/>
          </a:bodyPr>
          <a:lstStyle/>
          <a:p>
            <a:pPr algn="ctr"/>
            <a:r>
              <a:rPr lang="en-GB" sz="2400" dirty="0">
                <a:latin typeface="NTPreCursive" panose="03000400000000000000" pitchFamily="66" charset="0"/>
              </a:rPr>
              <a:t>Homework</a:t>
            </a:r>
          </a:p>
        </p:txBody>
      </p:sp>
      <p:sp>
        <p:nvSpPr>
          <p:cNvPr id="3" name="Rectangle 2"/>
          <p:cNvSpPr/>
          <p:nvPr/>
        </p:nvSpPr>
        <p:spPr>
          <a:xfrm>
            <a:off x="854009" y="572898"/>
            <a:ext cx="11378241" cy="4524315"/>
          </a:xfrm>
          <a:prstGeom prst="rect">
            <a:avLst/>
          </a:prstGeom>
        </p:spPr>
        <p:txBody>
          <a:bodyPr wrap="square">
            <a:spAutoFit/>
          </a:bodyPr>
          <a:lstStyle/>
          <a:p>
            <a:pPr algn="ctr"/>
            <a:r>
              <a:rPr lang="en-US" sz="2400" dirty="0">
                <a:latin typeface="NTPreCursive" panose="03000400000000000000" pitchFamily="66" charset="0"/>
              </a:rPr>
              <a:t>Children will be allocated a </a:t>
            </a:r>
            <a:r>
              <a:rPr lang="en-US" sz="2400" dirty="0">
                <a:solidFill>
                  <a:srgbClr val="FF0000"/>
                </a:solidFill>
                <a:latin typeface="NTPreCursive" panose="03000400000000000000" pitchFamily="66" charset="0"/>
              </a:rPr>
              <a:t>reading book</a:t>
            </a:r>
            <a:r>
              <a:rPr lang="en-US" sz="2400" dirty="0">
                <a:latin typeface="NTPreCursive" panose="03000400000000000000" pitchFamily="66" charset="0"/>
              </a:rPr>
              <a:t>, please encourage your children to read daily. You must record comments at least once a week boom reader.</a:t>
            </a:r>
          </a:p>
          <a:p>
            <a:pPr algn="ctr"/>
            <a:endParaRPr lang="en-US" sz="2400" dirty="0">
              <a:latin typeface="NTPreCursive" panose="03000400000000000000" pitchFamily="66" charset="0"/>
            </a:endParaRPr>
          </a:p>
          <a:p>
            <a:pPr algn="ctr"/>
            <a:r>
              <a:rPr lang="en-US" sz="2400" dirty="0">
                <a:latin typeface="NTPreCursive" panose="03000400000000000000" pitchFamily="66" charset="0"/>
              </a:rPr>
              <a:t>Each week on a Friday children will be given </a:t>
            </a:r>
            <a:r>
              <a:rPr lang="en-US" sz="2400" dirty="0">
                <a:solidFill>
                  <a:srgbClr val="FF0000"/>
                </a:solidFill>
                <a:latin typeface="NTPreCursive" panose="03000400000000000000" pitchFamily="66" charset="0"/>
              </a:rPr>
              <a:t>spellings</a:t>
            </a:r>
            <a:r>
              <a:rPr lang="en-US" sz="2400" dirty="0">
                <a:latin typeface="NTPreCursive" panose="03000400000000000000" pitchFamily="66" charset="0"/>
              </a:rPr>
              <a:t> and they will have a spelling test the following Friday. Children will be expected to practice these spellings 3 times a week, not all in one day. These spellings will be taken from year 5 and 6 common exception words and statutory spelling rules.</a:t>
            </a:r>
          </a:p>
          <a:p>
            <a:pPr algn="ctr"/>
            <a:endParaRPr lang="en-US" sz="2400" dirty="0">
              <a:latin typeface="NTPreCursive" panose="03000400000000000000" pitchFamily="66" charset="0"/>
            </a:endParaRPr>
          </a:p>
          <a:p>
            <a:pPr algn="ctr"/>
            <a:r>
              <a:rPr lang="en-US" sz="2400" dirty="0">
                <a:solidFill>
                  <a:srgbClr val="FF0000"/>
                </a:solidFill>
                <a:latin typeface="NTPreCursive" panose="03000400000000000000" pitchFamily="66" charset="0"/>
              </a:rPr>
              <a:t>Projects</a:t>
            </a:r>
            <a:r>
              <a:rPr lang="en-US" sz="2400" dirty="0">
                <a:latin typeface="NTPreCursive" panose="03000400000000000000" pitchFamily="66" charset="0"/>
              </a:rPr>
              <a:t> will be set each half term and submitted before the holidays. This will be based around learning in school.</a:t>
            </a:r>
          </a:p>
          <a:p>
            <a:pPr algn="ctr"/>
            <a:endParaRPr lang="en-US" sz="2400" dirty="0">
              <a:latin typeface="NTPreCursive" panose="03000400000000000000" pitchFamily="66" charset="0"/>
            </a:endParaRPr>
          </a:p>
          <a:p>
            <a:pPr algn="ctr"/>
            <a:r>
              <a:rPr lang="en-US" sz="2400" dirty="0">
                <a:latin typeface="NTPreCursive" panose="03000400000000000000" pitchFamily="66" charset="0"/>
              </a:rPr>
              <a:t>Homework will be set on </a:t>
            </a:r>
            <a:r>
              <a:rPr lang="en-US" sz="2400" dirty="0">
                <a:solidFill>
                  <a:srgbClr val="FF0000"/>
                </a:solidFill>
                <a:latin typeface="NTPreCursive" panose="03000400000000000000" pitchFamily="66" charset="0"/>
              </a:rPr>
              <a:t>google classroom</a:t>
            </a:r>
            <a:r>
              <a:rPr lang="en-US" sz="2400" dirty="0">
                <a:latin typeface="NTPreCursive" panose="03000400000000000000" pitchFamily="66" charset="0"/>
              </a:rPr>
              <a:t>. This could be reading extracts before a lesson, a </a:t>
            </a:r>
            <a:r>
              <a:rPr lang="en-US" sz="2400" dirty="0" err="1">
                <a:latin typeface="NTPreCursive" panose="03000400000000000000" pitchFamily="66" charset="0"/>
              </a:rPr>
              <a:t>Maths</a:t>
            </a:r>
            <a:r>
              <a:rPr lang="en-US" sz="2400" dirty="0">
                <a:latin typeface="NTPreCursive" panose="03000400000000000000" pitchFamily="66" charset="0"/>
              </a:rPr>
              <a:t> video to help re-cap learning in school or extra interventions for some children.</a:t>
            </a:r>
            <a:endParaRPr lang="en-GB" sz="2400" dirty="0">
              <a:latin typeface="NTPreCursive" panose="03000400000000000000" pitchFamily="66" charset="0"/>
            </a:endParaRPr>
          </a:p>
        </p:txBody>
      </p:sp>
      <p:sp>
        <p:nvSpPr>
          <p:cNvPr id="4" name="TextBox 3"/>
          <p:cNvSpPr txBox="1"/>
          <p:nvPr/>
        </p:nvSpPr>
        <p:spPr>
          <a:xfrm>
            <a:off x="854009" y="5436658"/>
            <a:ext cx="1795802" cy="1200329"/>
          </a:xfrm>
          <a:prstGeom prst="rect">
            <a:avLst/>
          </a:prstGeom>
          <a:noFill/>
        </p:spPr>
        <p:txBody>
          <a:bodyPr wrap="square" rtlCol="0">
            <a:spAutoFit/>
          </a:bodyPr>
          <a:lstStyle/>
          <a:p>
            <a:r>
              <a:rPr lang="en-GB" dirty="0"/>
              <a:t>Other online homework…   Google Classroom</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92330" y="5415936"/>
            <a:ext cx="1270219" cy="1296248"/>
          </a:xfrm>
          <a:prstGeom prst="rect">
            <a:avLst/>
          </a:prstGeom>
        </p:spPr>
      </p:pic>
      <p:pic>
        <p:nvPicPr>
          <p:cNvPr id="11" name="Picture 10">
            <a:extLst>
              <a:ext uri="{FF2B5EF4-FFF2-40B4-BE49-F238E27FC236}">
                <a16:creationId xmlns:a16="http://schemas.microsoft.com/office/drawing/2014/main" id="{781983D7-79E3-42E1-8F62-4D36D07B9F6F}"/>
              </a:ext>
            </a:extLst>
          </p:cNvPr>
          <p:cNvPicPr>
            <a:picLocks noChangeAspect="1"/>
          </p:cNvPicPr>
          <p:nvPr/>
        </p:nvPicPr>
        <p:blipFill rotWithShape="1">
          <a:blip r:embed="rId3"/>
          <a:srcRect r="91493" b="91337"/>
          <a:stretch/>
        </p:blipFill>
        <p:spPr>
          <a:xfrm>
            <a:off x="4166421" y="5532325"/>
            <a:ext cx="2540013" cy="1063469"/>
          </a:xfrm>
          <a:prstGeom prst="rect">
            <a:avLst/>
          </a:prstGeom>
        </p:spPr>
      </p:pic>
      <p:pic>
        <p:nvPicPr>
          <p:cNvPr id="1026" name="Picture 2" descr="Times Table Rock Stars!">
            <a:extLst>
              <a:ext uri="{FF2B5EF4-FFF2-40B4-BE49-F238E27FC236}">
                <a16:creationId xmlns:a16="http://schemas.microsoft.com/office/drawing/2014/main" id="{AE0E1B12-67C7-4105-AA81-89C68D4E29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30467" y="5150496"/>
            <a:ext cx="2045990" cy="148649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5"/>
          <a:stretch>
            <a:fillRect/>
          </a:stretch>
        </p:blipFill>
        <p:spPr>
          <a:xfrm>
            <a:off x="6982825" y="5532325"/>
            <a:ext cx="2552846" cy="929435"/>
          </a:xfrm>
          <a:prstGeom prst="rect">
            <a:avLst/>
          </a:prstGeom>
        </p:spPr>
      </p:pic>
    </p:spTree>
    <p:extLst>
      <p:ext uri="{BB962C8B-B14F-4D97-AF65-F5344CB8AC3E}">
        <p14:creationId xmlns:p14="http://schemas.microsoft.com/office/powerpoint/2010/main" val="2972828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66DA1-9A66-48AB-9813-27BF5FEC4A27}"/>
              </a:ext>
            </a:extLst>
          </p:cNvPr>
          <p:cNvSpPr>
            <a:spLocks noGrp="1"/>
          </p:cNvSpPr>
          <p:nvPr>
            <p:ph type="title"/>
          </p:nvPr>
        </p:nvSpPr>
        <p:spPr>
          <a:xfrm>
            <a:off x="1371970" y="366205"/>
            <a:ext cx="3855720" cy="2157884"/>
          </a:xfrm>
        </p:spPr>
        <p:txBody>
          <a:bodyPr/>
          <a:lstStyle/>
          <a:p>
            <a:r>
              <a:rPr lang="en-GB" dirty="0">
                <a:latin typeface="NTPreCursivefk" panose="03000400000000000000" pitchFamily="66" charset="0"/>
              </a:rPr>
              <a:t>P.E Kit</a:t>
            </a:r>
          </a:p>
        </p:txBody>
      </p:sp>
      <p:sp>
        <p:nvSpPr>
          <p:cNvPr id="3" name="Content Placeholder 2">
            <a:extLst>
              <a:ext uri="{FF2B5EF4-FFF2-40B4-BE49-F238E27FC236}">
                <a16:creationId xmlns:a16="http://schemas.microsoft.com/office/drawing/2014/main" id="{79C1E7BE-B6D2-4912-B201-A184A25674E2}"/>
              </a:ext>
            </a:extLst>
          </p:cNvPr>
          <p:cNvSpPr>
            <a:spLocks noGrp="1"/>
          </p:cNvSpPr>
          <p:nvPr>
            <p:ph idx="1"/>
          </p:nvPr>
        </p:nvSpPr>
        <p:spPr>
          <a:xfrm>
            <a:off x="7904909" y="366205"/>
            <a:ext cx="5212080" cy="5175250"/>
          </a:xfrm>
        </p:spPr>
        <p:txBody>
          <a:bodyPr>
            <a:normAutofit/>
          </a:bodyPr>
          <a:lstStyle/>
          <a:p>
            <a:pPr marL="0" indent="0">
              <a:buNone/>
            </a:pPr>
            <a:r>
              <a:rPr lang="en-GB" sz="4400" dirty="0">
                <a:latin typeface="NTPreCursivefk" panose="03000400000000000000" pitchFamily="66" charset="0"/>
              </a:rPr>
              <a:t>Uniform</a:t>
            </a:r>
          </a:p>
        </p:txBody>
      </p:sp>
      <p:pic>
        <p:nvPicPr>
          <p:cNvPr id="4" name="Picture 3">
            <a:extLst>
              <a:ext uri="{FF2B5EF4-FFF2-40B4-BE49-F238E27FC236}">
                <a16:creationId xmlns:a16="http://schemas.microsoft.com/office/drawing/2014/main" id="{878E27B0-B802-4C6D-9EE1-A81D1A22BA92}"/>
              </a:ext>
            </a:extLst>
          </p:cNvPr>
          <p:cNvPicPr>
            <a:picLocks noChangeAspect="1"/>
          </p:cNvPicPr>
          <p:nvPr/>
        </p:nvPicPr>
        <p:blipFill>
          <a:blip r:embed="rId2"/>
          <a:stretch>
            <a:fillRect/>
          </a:stretch>
        </p:blipFill>
        <p:spPr>
          <a:xfrm>
            <a:off x="5623525" y="1520299"/>
            <a:ext cx="6449559" cy="4651900"/>
          </a:xfrm>
          <a:prstGeom prst="rect">
            <a:avLst/>
          </a:prstGeom>
        </p:spPr>
      </p:pic>
      <p:pic>
        <p:nvPicPr>
          <p:cNvPr id="5" name="Picture 4">
            <a:extLst>
              <a:ext uri="{FF2B5EF4-FFF2-40B4-BE49-F238E27FC236}">
                <a16:creationId xmlns:a16="http://schemas.microsoft.com/office/drawing/2014/main" id="{4BB18890-0C47-40DC-BB69-277828A051DC}"/>
              </a:ext>
            </a:extLst>
          </p:cNvPr>
          <p:cNvPicPr>
            <a:picLocks noChangeAspect="1"/>
          </p:cNvPicPr>
          <p:nvPr/>
        </p:nvPicPr>
        <p:blipFill>
          <a:blip r:embed="rId3"/>
          <a:stretch>
            <a:fillRect/>
          </a:stretch>
        </p:blipFill>
        <p:spPr>
          <a:xfrm>
            <a:off x="265921" y="1641300"/>
            <a:ext cx="4884015" cy="1416865"/>
          </a:xfrm>
          <a:prstGeom prst="rect">
            <a:avLst/>
          </a:prstGeom>
        </p:spPr>
      </p:pic>
      <p:sp>
        <p:nvSpPr>
          <p:cNvPr id="8" name="TextBox 7">
            <a:extLst>
              <a:ext uri="{FF2B5EF4-FFF2-40B4-BE49-F238E27FC236}">
                <a16:creationId xmlns:a16="http://schemas.microsoft.com/office/drawing/2014/main" id="{BCF7FB08-C34C-4EF4-B0E1-D97607059359}"/>
              </a:ext>
            </a:extLst>
          </p:cNvPr>
          <p:cNvSpPr txBox="1"/>
          <p:nvPr/>
        </p:nvSpPr>
        <p:spPr>
          <a:xfrm>
            <a:off x="168676" y="3213717"/>
            <a:ext cx="5059014" cy="923330"/>
          </a:xfrm>
          <a:prstGeom prst="rect">
            <a:avLst/>
          </a:prstGeom>
          <a:noFill/>
        </p:spPr>
        <p:txBody>
          <a:bodyPr wrap="square" rtlCol="0">
            <a:spAutoFit/>
          </a:bodyPr>
          <a:lstStyle/>
          <a:p>
            <a:r>
              <a:rPr lang="en-US" dirty="0">
                <a:latin typeface="NTPreCursivefk" panose="03000400000000000000" pitchFamily="66" charset="0"/>
              </a:rPr>
              <a:t>The PE kit should consist of a yellow polo shirt, school jumper, a pair of black shorts or jogging bottoms and a pair of black pumps or trainers </a:t>
            </a:r>
            <a:endParaRPr lang="en-GB" dirty="0">
              <a:latin typeface="NTPreCursivefk" panose="03000400000000000000" pitchFamily="66" charset="0"/>
            </a:endParaRPr>
          </a:p>
        </p:txBody>
      </p:sp>
      <p:sp>
        <p:nvSpPr>
          <p:cNvPr id="6" name="Cloud 5">
            <a:extLst>
              <a:ext uri="{FF2B5EF4-FFF2-40B4-BE49-F238E27FC236}">
                <a16:creationId xmlns:a16="http://schemas.microsoft.com/office/drawing/2014/main" id="{6F92956A-9EAD-24F1-6BEB-5C0917378BBC}"/>
              </a:ext>
            </a:extLst>
          </p:cNvPr>
          <p:cNvSpPr/>
          <p:nvPr/>
        </p:nvSpPr>
        <p:spPr>
          <a:xfrm>
            <a:off x="940526" y="4580709"/>
            <a:ext cx="3639094" cy="1968137"/>
          </a:xfrm>
          <a:prstGeom prst="cloud">
            <a:avLst/>
          </a:prstGeom>
          <a:solidFill>
            <a:schemeClr val="accent4">
              <a:lumMod val="40000"/>
              <a:lumOff val="60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NTPreCursive" panose="03000400000000000000" pitchFamily="66" charset="0"/>
              </a:rPr>
              <a:t>Both year 5 classes will have P.E on a Thursday</a:t>
            </a:r>
          </a:p>
        </p:txBody>
      </p:sp>
    </p:spTree>
    <p:extLst>
      <p:ext uri="{BB962C8B-B14F-4D97-AF65-F5344CB8AC3E}">
        <p14:creationId xmlns:p14="http://schemas.microsoft.com/office/powerpoint/2010/main" val="295217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05107" y="0"/>
            <a:ext cx="9181785" cy="6858000"/>
          </a:xfrm>
          <a:prstGeom prst="rect">
            <a:avLst/>
          </a:prstGeom>
        </p:spPr>
      </p:pic>
    </p:spTree>
    <p:extLst>
      <p:ext uri="{BB962C8B-B14F-4D97-AF65-F5344CB8AC3E}">
        <p14:creationId xmlns:p14="http://schemas.microsoft.com/office/powerpoint/2010/main" val="23654587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3900" y="685800"/>
            <a:ext cx="3855720" cy="861646"/>
          </a:xfrm>
        </p:spPr>
        <p:txBody>
          <a:bodyPr/>
          <a:lstStyle/>
          <a:p>
            <a:pPr algn="ctr"/>
            <a:r>
              <a:rPr lang="en-GB" sz="6600" dirty="0">
                <a:latin typeface="NTPreCursive" panose="03000400000000000000" pitchFamily="66" charset="0"/>
              </a:rPr>
              <a:t>Toast</a:t>
            </a:r>
          </a:p>
        </p:txBody>
      </p:sp>
      <p:sp>
        <p:nvSpPr>
          <p:cNvPr id="3" name="Content Placeholder 2"/>
          <p:cNvSpPr>
            <a:spLocks noGrp="1"/>
          </p:cNvSpPr>
          <p:nvPr>
            <p:ph idx="1"/>
          </p:nvPr>
        </p:nvSpPr>
        <p:spPr>
          <a:xfrm>
            <a:off x="5603354" y="384525"/>
            <a:ext cx="6673159" cy="6103428"/>
          </a:xfrm>
        </p:spPr>
        <p:txBody>
          <a:bodyPr>
            <a:normAutofit/>
          </a:bodyPr>
          <a:lstStyle/>
          <a:p>
            <a:pPr marL="0" indent="0" algn="ctr">
              <a:buNone/>
            </a:pPr>
            <a:r>
              <a:rPr lang="en-GB" sz="2800" u="sng" dirty="0">
                <a:latin typeface="NTPreCursivefk" panose="03000400000000000000" pitchFamily="66" charset="0"/>
              </a:rPr>
              <a:t>Break Time Snacks. </a:t>
            </a:r>
          </a:p>
          <a:p>
            <a:pPr marL="0" indent="0" algn="ctr">
              <a:buNone/>
            </a:pPr>
            <a:endParaRPr lang="en-GB" sz="2800" dirty="0">
              <a:latin typeface="NTPreCursivefk" panose="03000400000000000000" pitchFamily="66" charset="0"/>
            </a:endParaRPr>
          </a:p>
          <a:p>
            <a:pPr marL="0" indent="0" algn="ctr">
              <a:buNone/>
            </a:pPr>
            <a:r>
              <a:rPr lang="en-GB" sz="2800" dirty="0">
                <a:latin typeface="NTPreCursivefk" panose="03000400000000000000" pitchFamily="66" charset="0"/>
              </a:rPr>
              <a:t>Children can bring  a piece of fruit for their snack at playtime if they wish to (no chocolate/sweets please!)</a:t>
            </a:r>
          </a:p>
          <a:p>
            <a:pPr marL="0" indent="0" algn="ctr">
              <a:buNone/>
            </a:pPr>
            <a:endParaRPr lang="en-GB" sz="2800" dirty="0">
              <a:latin typeface="NTPreCursivefk" panose="03000400000000000000"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u="sng" dirty="0">
              <a:latin typeface="Comic Sans MS" panose="030F0702030302020204" pitchFamily="66" charset="0"/>
            </a:endParaRPr>
          </a:p>
          <a:p>
            <a:pPr marL="0" indent="0">
              <a:buNone/>
            </a:pPr>
            <a:endParaRPr lang="en-GB" dirty="0">
              <a:latin typeface="Comic Sans MS" panose="030F0702030302020204" pitchFamily="66" charset="0"/>
            </a:endParaRPr>
          </a:p>
        </p:txBody>
      </p:sp>
      <p:sp>
        <p:nvSpPr>
          <p:cNvPr id="4" name="Text Placeholder 3"/>
          <p:cNvSpPr>
            <a:spLocks noGrp="1"/>
          </p:cNvSpPr>
          <p:nvPr>
            <p:ph type="body" sz="half" idx="2"/>
          </p:nvPr>
        </p:nvSpPr>
        <p:spPr>
          <a:xfrm>
            <a:off x="578338" y="3146423"/>
            <a:ext cx="4399219" cy="3341529"/>
          </a:xfrm>
        </p:spPr>
        <p:txBody>
          <a:bodyPr>
            <a:normAutofit fontScale="70000" lnSpcReduction="20000"/>
          </a:bodyPr>
          <a:lstStyle/>
          <a:p>
            <a:pPr algn="ctr">
              <a:buClr>
                <a:srgbClr val="C00000"/>
              </a:buClr>
              <a:buFont typeface="Wingdings" panose="05000000000000000000" pitchFamily="2" charset="2"/>
              <a:buChar char="§"/>
            </a:pPr>
            <a:r>
              <a:rPr lang="en-GB" sz="3400" dirty="0">
                <a:solidFill>
                  <a:schemeClr val="tx1"/>
                </a:solidFill>
                <a:latin typeface="NTPreCursivefk" panose="03000400000000000000" pitchFamily="66" charset="0"/>
              </a:rPr>
              <a:t>Children are welcome to have toast each week at a cost of 50p however this needs to be paid online (Gateway). You will need to pay at the end of every half term for your child to have toast the following half term.</a:t>
            </a:r>
          </a:p>
          <a:p>
            <a:pPr algn="ctr">
              <a:buClr>
                <a:srgbClr val="C00000"/>
              </a:buClr>
              <a:buFont typeface="Wingdings" panose="05000000000000000000" pitchFamily="2" charset="2"/>
              <a:buChar char="§"/>
            </a:pPr>
            <a:r>
              <a:rPr lang="en-GB" sz="3400" dirty="0">
                <a:solidFill>
                  <a:schemeClr val="tx1"/>
                </a:solidFill>
                <a:latin typeface="NTPreCursivefk" panose="03000400000000000000" pitchFamily="66" charset="0"/>
              </a:rPr>
              <a:t>Children can also have milk at break times which also needs to be paid online. </a:t>
            </a:r>
          </a:p>
          <a:p>
            <a:endParaRPr lang="en-GB" dirty="0"/>
          </a:p>
        </p:txBody>
      </p:sp>
      <p:pic>
        <p:nvPicPr>
          <p:cNvPr id="2050" name="Picture 2" descr="Ex-Fat Duck chef launches toast-based restaura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0290" y="1547446"/>
            <a:ext cx="2321630" cy="130630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25 Piece Essential Fruit Box – Jones Bro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10265" y="2978446"/>
            <a:ext cx="1859335" cy="15078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3895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53B78-6AAE-7844-6B99-CD6D162868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14E2AC-2EA1-75C3-C485-9F7F27177E9D}"/>
              </a:ext>
            </a:extLst>
          </p:cNvPr>
          <p:cNvSpPr>
            <a:spLocks noGrp="1"/>
          </p:cNvSpPr>
          <p:nvPr>
            <p:ph type="title"/>
          </p:nvPr>
        </p:nvSpPr>
        <p:spPr>
          <a:xfrm>
            <a:off x="723900" y="685800"/>
            <a:ext cx="3855720" cy="861646"/>
          </a:xfrm>
        </p:spPr>
        <p:txBody>
          <a:bodyPr/>
          <a:lstStyle/>
          <a:p>
            <a:pPr algn="ctr"/>
            <a:r>
              <a:rPr lang="en-GB" sz="6600" dirty="0">
                <a:latin typeface="NTPreCursive" panose="03000400000000000000" pitchFamily="66" charset="0"/>
              </a:rPr>
              <a:t>Trips</a:t>
            </a:r>
          </a:p>
        </p:txBody>
      </p:sp>
      <p:sp>
        <p:nvSpPr>
          <p:cNvPr id="3" name="Content Placeholder 2">
            <a:extLst>
              <a:ext uri="{FF2B5EF4-FFF2-40B4-BE49-F238E27FC236}">
                <a16:creationId xmlns:a16="http://schemas.microsoft.com/office/drawing/2014/main" id="{68D177C1-E271-1696-5809-E4BBD54C5F26}"/>
              </a:ext>
            </a:extLst>
          </p:cNvPr>
          <p:cNvSpPr>
            <a:spLocks noGrp="1"/>
          </p:cNvSpPr>
          <p:nvPr>
            <p:ph idx="1"/>
          </p:nvPr>
        </p:nvSpPr>
        <p:spPr>
          <a:xfrm>
            <a:off x="5603354" y="384525"/>
            <a:ext cx="6673159" cy="6103428"/>
          </a:xfrm>
        </p:spPr>
        <p:txBody>
          <a:bodyPr>
            <a:normAutofit/>
          </a:bodyPr>
          <a:lstStyle/>
          <a:p>
            <a:pPr>
              <a:lnSpc>
                <a:spcPct val="107000"/>
              </a:lnSpc>
              <a:spcAft>
                <a:spcPts val="800"/>
              </a:spcAft>
            </a:pPr>
            <a:r>
              <a:rPr lang="en-GB" sz="4400" dirty="0">
                <a:effectLst/>
                <a:latin typeface="NTPreCursivefk" panose="03000400000000000000" pitchFamily="66" charset="0"/>
                <a:ea typeface="Aptos" panose="020B0004020202020204" pitchFamily="34" charset="0"/>
                <a:cs typeface="Times New Roman" panose="02020603050405020304" pitchFamily="18" charset="0"/>
              </a:rPr>
              <a:t>Educational Visits- R.E visit to Mosque, Young Voices (February), Sandwell Valley RSPB Visit/Orienteering. Trips are likely to change throughout the year. </a:t>
            </a:r>
            <a:endParaRPr lang="en-GB" sz="4400" dirty="0">
              <a:effectLst/>
              <a:latin typeface="Aptos" panose="020B0004020202020204" pitchFamily="34" charset="0"/>
              <a:ea typeface="Aptos" panose="020B0004020202020204" pitchFamily="34" charset="0"/>
              <a:cs typeface="Times New Roman" panose="02020603050405020304" pitchFamily="18" charset="0"/>
            </a:endParaRPr>
          </a:p>
          <a:p>
            <a:pPr marL="0" indent="0" algn="ctr">
              <a:buNone/>
            </a:pPr>
            <a:endParaRPr lang="en-GB" sz="2800" dirty="0">
              <a:latin typeface="NTPreCursivefk" panose="03000400000000000000"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u="sng" dirty="0">
              <a:latin typeface="Comic Sans MS" panose="030F0702030302020204" pitchFamily="66" charset="0"/>
            </a:endParaRPr>
          </a:p>
          <a:p>
            <a:pPr marL="0" indent="0">
              <a:buNone/>
            </a:pPr>
            <a:endParaRPr lang="en-GB" dirty="0">
              <a:latin typeface="Comic Sans MS" panose="030F0702030302020204" pitchFamily="66" charset="0"/>
            </a:endParaRPr>
          </a:p>
        </p:txBody>
      </p:sp>
    </p:spTree>
    <p:extLst>
      <p:ext uri="{BB962C8B-B14F-4D97-AF65-F5344CB8AC3E}">
        <p14:creationId xmlns:p14="http://schemas.microsoft.com/office/powerpoint/2010/main" val="8223922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3983" y="848992"/>
            <a:ext cx="8893909" cy="2677656"/>
          </a:xfrm>
          <a:prstGeom prst="rect">
            <a:avLst/>
          </a:prstGeom>
        </p:spPr>
        <p:txBody>
          <a:bodyPr wrap="square">
            <a:spAutoFit/>
          </a:bodyPr>
          <a:lstStyle/>
          <a:p>
            <a:pPr>
              <a:buClr>
                <a:schemeClr val="accent2"/>
              </a:buClr>
            </a:pPr>
            <a:r>
              <a:rPr lang="en-GB" sz="2400" dirty="0">
                <a:latin typeface="NTPreCursivefk" panose="03000400000000000000" pitchFamily="66" charset="0"/>
              </a:rPr>
              <a:t>We continue to follow the “Good to be Green” approach with our behaviour management. </a:t>
            </a:r>
          </a:p>
          <a:p>
            <a:pPr marL="457200" indent="-457200">
              <a:buClr>
                <a:schemeClr val="accent2"/>
              </a:buClr>
              <a:buFont typeface="+mj-lt"/>
              <a:buAutoNum type="arabicPeriod"/>
            </a:pPr>
            <a:r>
              <a:rPr lang="en-GB" sz="2400" dirty="0">
                <a:latin typeface="NTPreCursivefk" panose="03000400000000000000" pitchFamily="66" charset="0"/>
              </a:rPr>
              <a:t>Non-verbal warning</a:t>
            </a:r>
          </a:p>
          <a:p>
            <a:pPr marL="457200" indent="-457200">
              <a:buClr>
                <a:schemeClr val="accent2"/>
              </a:buClr>
              <a:buFont typeface="+mj-lt"/>
              <a:buAutoNum type="arabicPeriod"/>
            </a:pPr>
            <a:r>
              <a:rPr lang="en-GB" sz="2400" dirty="0">
                <a:latin typeface="NTPreCursivefk" panose="03000400000000000000" pitchFamily="66" charset="0"/>
              </a:rPr>
              <a:t>Verbal warning- blue stop and think card- </a:t>
            </a:r>
          </a:p>
          <a:p>
            <a:pPr marL="457200" indent="-457200">
              <a:buClr>
                <a:schemeClr val="accent2"/>
              </a:buClr>
              <a:buFont typeface="+mj-lt"/>
              <a:buAutoNum type="arabicPeriod"/>
            </a:pPr>
            <a:r>
              <a:rPr lang="en-GB" sz="2400" dirty="0">
                <a:latin typeface="NTPreCursivefk" panose="03000400000000000000" pitchFamily="66" charset="0"/>
              </a:rPr>
              <a:t>Yellow card (miss 5 minutes play)</a:t>
            </a:r>
          </a:p>
          <a:p>
            <a:pPr marL="457200" indent="-457200">
              <a:buClr>
                <a:schemeClr val="accent2"/>
              </a:buClr>
              <a:buFont typeface="+mj-lt"/>
              <a:buAutoNum type="arabicPeriod"/>
            </a:pPr>
            <a:r>
              <a:rPr lang="en-GB" sz="2400" dirty="0">
                <a:latin typeface="NTPreCursivefk" panose="03000400000000000000" pitchFamily="66" charset="0"/>
              </a:rPr>
              <a:t>Red card (miss 10 minutes play)</a:t>
            </a:r>
          </a:p>
          <a:p>
            <a:pPr marL="457200" indent="-457200">
              <a:buClr>
                <a:schemeClr val="accent2"/>
              </a:buClr>
              <a:buFont typeface="+mj-lt"/>
              <a:buAutoNum type="arabicPeriod"/>
            </a:pPr>
            <a:r>
              <a:rPr lang="en-GB" sz="2400" dirty="0">
                <a:latin typeface="NTPreCursivefk" panose="03000400000000000000" pitchFamily="66" charset="0"/>
              </a:rPr>
              <a:t>Behaviour recovery (Senior leaders office)</a:t>
            </a:r>
          </a:p>
        </p:txBody>
      </p:sp>
      <p:sp>
        <p:nvSpPr>
          <p:cNvPr id="3" name="Rectangle 2"/>
          <p:cNvSpPr/>
          <p:nvPr/>
        </p:nvSpPr>
        <p:spPr>
          <a:xfrm>
            <a:off x="4918368" y="202661"/>
            <a:ext cx="5180355" cy="646331"/>
          </a:xfrm>
          <a:prstGeom prst="rect">
            <a:avLst/>
          </a:prstGeom>
        </p:spPr>
        <p:txBody>
          <a:bodyPr wrap="square">
            <a:spAutoFit/>
          </a:bodyPr>
          <a:lstStyle/>
          <a:p>
            <a:r>
              <a:rPr lang="en-GB" sz="3600" u="sng" dirty="0">
                <a:latin typeface="NTPreCursivefk" panose="03000400000000000000" pitchFamily="66" charset="0"/>
              </a:rPr>
              <a:t>Good behaviour</a:t>
            </a:r>
          </a:p>
        </p:txBody>
      </p:sp>
      <p:sp>
        <p:nvSpPr>
          <p:cNvPr id="4" name="TextBox 3"/>
          <p:cNvSpPr txBox="1"/>
          <p:nvPr/>
        </p:nvSpPr>
        <p:spPr>
          <a:xfrm>
            <a:off x="1493982" y="3441680"/>
            <a:ext cx="10263821" cy="3416320"/>
          </a:xfrm>
          <a:prstGeom prst="rect">
            <a:avLst/>
          </a:prstGeom>
          <a:noFill/>
        </p:spPr>
        <p:txBody>
          <a:bodyPr wrap="square" rtlCol="0">
            <a:spAutoFit/>
          </a:bodyPr>
          <a:lstStyle/>
          <a:p>
            <a:r>
              <a:rPr lang="en-GB" sz="2400" u="sng" dirty="0">
                <a:latin typeface="NTPreCursivefk" panose="03000400000000000000" pitchFamily="66" charset="0"/>
              </a:rPr>
              <a:t>Praise Assembly</a:t>
            </a:r>
            <a:endParaRPr lang="en-GB" sz="2400" dirty="0">
              <a:latin typeface="NTPreCursivefk" panose="03000400000000000000" pitchFamily="66" charset="0"/>
            </a:endParaRPr>
          </a:p>
          <a:p>
            <a:pPr fontAlgn="base"/>
            <a:r>
              <a:rPr lang="en-GB" sz="2400" dirty="0">
                <a:latin typeface="NTPreCursivefk" panose="03000400000000000000" pitchFamily="66" charset="0"/>
              </a:rPr>
              <a:t>Praise Assembly will take place on </a:t>
            </a:r>
            <a:r>
              <a:rPr lang="en-GB" sz="2400" b="1" dirty="0">
                <a:latin typeface="NTPreCursivefk" panose="03000400000000000000" pitchFamily="66" charset="0"/>
              </a:rPr>
              <a:t>Tuesday Morning</a:t>
            </a:r>
            <a:r>
              <a:rPr lang="en-GB" sz="2400" dirty="0">
                <a:latin typeface="NTPreCursivefk" panose="03000400000000000000" pitchFamily="66" charset="0"/>
              </a:rPr>
              <a:t>. If your child has been selected for praise you will receive an invitation on the Friday before to join us in celebrating your child’s achievements at </a:t>
            </a:r>
            <a:r>
              <a:rPr lang="en-GB" sz="2400" b="1" dirty="0">
                <a:latin typeface="NTPreCursivefk" panose="03000400000000000000" pitchFamily="66" charset="0"/>
              </a:rPr>
              <a:t>8:50am</a:t>
            </a:r>
            <a:r>
              <a:rPr lang="en-GB" sz="2400" dirty="0">
                <a:latin typeface="NTPreCursivefk" panose="03000400000000000000" pitchFamily="66" charset="0"/>
              </a:rPr>
              <a:t>. </a:t>
            </a:r>
            <a:r>
              <a:rPr lang="en-GB" sz="2400" b="1" dirty="0">
                <a:latin typeface="NTPreCursivefk" panose="03000400000000000000" pitchFamily="66" charset="0"/>
              </a:rPr>
              <a:t>A polite reminder that photos are not permitted during performances/ activities </a:t>
            </a:r>
          </a:p>
          <a:p>
            <a:endParaRPr lang="en-GB" sz="2400" u="sng" dirty="0">
              <a:latin typeface="NTPreCursivefk" panose="03000400000000000000" pitchFamily="66" charset="0"/>
            </a:endParaRPr>
          </a:p>
          <a:p>
            <a:r>
              <a:rPr lang="en-GB" sz="2400" u="sng" dirty="0">
                <a:latin typeface="NTPreCursivefk" panose="03000400000000000000" pitchFamily="66" charset="0"/>
              </a:rPr>
              <a:t>Halos</a:t>
            </a:r>
          </a:p>
          <a:p>
            <a:r>
              <a:rPr lang="en-GB" sz="2400" dirty="0">
                <a:latin typeface="NTPreCursivefk" panose="03000400000000000000" pitchFamily="66" charset="0"/>
              </a:rPr>
              <a:t>Children will receive halos for showing our learning behaviours. These can be then spent in our halo shop every half term.</a:t>
            </a:r>
          </a:p>
        </p:txBody>
      </p:sp>
    </p:spTree>
    <p:extLst>
      <p:ext uri="{BB962C8B-B14F-4D97-AF65-F5344CB8AC3E}">
        <p14:creationId xmlns:p14="http://schemas.microsoft.com/office/powerpoint/2010/main" val="18839433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67985-9734-A428-45FE-2FA4DDB50CBB}"/>
              </a:ext>
            </a:extLst>
          </p:cNvPr>
          <p:cNvSpPr>
            <a:spLocks noGrp="1"/>
          </p:cNvSpPr>
          <p:nvPr>
            <p:ph type="title"/>
          </p:nvPr>
        </p:nvSpPr>
        <p:spPr>
          <a:xfrm>
            <a:off x="1001485" y="206829"/>
            <a:ext cx="10040982" cy="960120"/>
          </a:xfrm>
        </p:spPr>
        <p:txBody>
          <a:bodyPr>
            <a:normAutofit fontScale="90000"/>
          </a:bodyPr>
          <a:lstStyle/>
          <a:p>
            <a:r>
              <a:rPr lang="en-GB" dirty="0">
                <a:latin typeface="NTPreCursive" panose="03000400000000000000" pitchFamily="66" charset="0"/>
              </a:rPr>
              <a:t>Learning pack- Each parent will receive a learning pack through an email.</a:t>
            </a:r>
          </a:p>
        </p:txBody>
      </p:sp>
      <p:pic>
        <p:nvPicPr>
          <p:cNvPr id="4" name="Picture 3">
            <a:extLst>
              <a:ext uri="{FF2B5EF4-FFF2-40B4-BE49-F238E27FC236}">
                <a16:creationId xmlns:a16="http://schemas.microsoft.com/office/drawing/2014/main" id="{0B85B089-CFDD-8980-A872-54828E4E88DE}"/>
              </a:ext>
            </a:extLst>
          </p:cNvPr>
          <p:cNvPicPr>
            <a:picLocks noChangeAspect="1"/>
          </p:cNvPicPr>
          <p:nvPr/>
        </p:nvPicPr>
        <p:blipFill>
          <a:blip r:embed="rId2"/>
          <a:stretch>
            <a:fillRect/>
          </a:stretch>
        </p:blipFill>
        <p:spPr>
          <a:xfrm rot="21247905">
            <a:off x="1337668" y="1224381"/>
            <a:ext cx="8009259" cy="5053618"/>
          </a:xfrm>
          <a:prstGeom prst="rect">
            <a:avLst/>
          </a:prstGeom>
        </p:spPr>
      </p:pic>
      <p:pic>
        <p:nvPicPr>
          <p:cNvPr id="6" name="Picture 5">
            <a:extLst>
              <a:ext uri="{FF2B5EF4-FFF2-40B4-BE49-F238E27FC236}">
                <a16:creationId xmlns:a16="http://schemas.microsoft.com/office/drawing/2014/main" id="{436D2B24-521F-AFBD-62C6-E06DB5287BF2}"/>
              </a:ext>
            </a:extLst>
          </p:cNvPr>
          <p:cNvPicPr>
            <a:picLocks noChangeAspect="1"/>
          </p:cNvPicPr>
          <p:nvPr/>
        </p:nvPicPr>
        <p:blipFill>
          <a:blip r:embed="rId3"/>
          <a:stretch>
            <a:fillRect/>
          </a:stretch>
        </p:blipFill>
        <p:spPr>
          <a:xfrm rot="511227">
            <a:off x="3937589" y="1544745"/>
            <a:ext cx="6939212" cy="4751657"/>
          </a:xfrm>
          <a:prstGeom prst="rect">
            <a:avLst/>
          </a:prstGeom>
        </p:spPr>
      </p:pic>
      <p:pic>
        <p:nvPicPr>
          <p:cNvPr id="8" name="Picture 7">
            <a:extLst>
              <a:ext uri="{FF2B5EF4-FFF2-40B4-BE49-F238E27FC236}">
                <a16:creationId xmlns:a16="http://schemas.microsoft.com/office/drawing/2014/main" id="{05CF0ED7-BFE3-7132-B29F-D20115EAF08C}"/>
              </a:ext>
            </a:extLst>
          </p:cNvPr>
          <p:cNvPicPr>
            <a:picLocks noChangeAspect="1"/>
          </p:cNvPicPr>
          <p:nvPr/>
        </p:nvPicPr>
        <p:blipFill>
          <a:blip r:embed="rId4"/>
          <a:stretch>
            <a:fillRect/>
          </a:stretch>
        </p:blipFill>
        <p:spPr>
          <a:xfrm rot="21325177">
            <a:off x="1393372" y="2145225"/>
            <a:ext cx="9546607" cy="3884592"/>
          </a:xfrm>
          <a:prstGeom prst="rect">
            <a:avLst/>
          </a:prstGeom>
        </p:spPr>
      </p:pic>
      <p:pic>
        <p:nvPicPr>
          <p:cNvPr id="10" name="Picture 9">
            <a:extLst>
              <a:ext uri="{FF2B5EF4-FFF2-40B4-BE49-F238E27FC236}">
                <a16:creationId xmlns:a16="http://schemas.microsoft.com/office/drawing/2014/main" id="{C9125AE1-39D4-E9C4-EB9F-4BBFFBD00C90}"/>
              </a:ext>
            </a:extLst>
          </p:cNvPr>
          <p:cNvPicPr>
            <a:picLocks noChangeAspect="1"/>
          </p:cNvPicPr>
          <p:nvPr/>
        </p:nvPicPr>
        <p:blipFill>
          <a:blip r:embed="rId5"/>
          <a:stretch>
            <a:fillRect/>
          </a:stretch>
        </p:blipFill>
        <p:spPr>
          <a:xfrm rot="21443891">
            <a:off x="3186365" y="1770243"/>
            <a:ext cx="7127012" cy="4769385"/>
          </a:xfrm>
          <a:prstGeom prst="rect">
            <a:avLst/>
          </a:prstGeom>
        </p:spPr>
      </p:pic>
      <p:pic>
        <p:nvPicPr>
          <p:cNvPr id="11" name="Picture 10" descr="A colorful maths chart&#10;&#10;Description automatically generated with medium confidence">
            <a:extLst>
              <a:ext uri="{FF2B5EF4-FFF2-40B4-BE49-F238E27FC236}">
                <a16:creationId xmlns:a16="http://schemas.microsoft.com/office/drawing/2014/main" id="{C84D84E0-AB2D-502A-B591-7932F4F549E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464148" y="1381064"/>
            <a:ext cx="7522598" cy="5023735"/>
          </a:xfrm>
          <a:prstGeom prst="rect">
            <a:avLst/>
          </a:prstGeom>
        </p:spPr>
      </p:pic>
      <p:pic>
        <p:nvPicPr>
          <p:cNvPr id="12" name="Picture 11" descr="A screenshot of a computer&#10;&#10;Description automatically generated">
            <a:extLst>
              <a:ext uri="{FF2B5EF4-FFF2-40B4-BE49-F238E27FC236}">
                <a16:creationId xmlns:a16="http://schemas.microsoft.com/office/drawing/2014/main" id="{B090FEA8-6D6D-DF29-A3EE-8E71A8D4A7E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34811" y="1437635"/>
            <a:ext cx="7297793" cy="4965875"/>
          </a:xfrm>
          <a:prstGeom prst="rect">
            <a:avLst/>
          </a:prstGeom>
        </p:spPr>
      </p:pic>
    </p:spTree>
    <p:extLst>
      <p:ext uri="{BB962C8B-B14F-4D97-AF65-F5344CB8AC3E}">
        <p14:creationId xmlns:p14="http://schemas.microsoft.com/office/powerpoint/2010/main" val="1633948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NTPreCursive" panose="03000400000000000000" pitchFamily="66" charset="0"/>
              </a:rPr>
              <a:t>What you can do to help at home?</a:t>
            </a:r>
            <a:br>
              <a:rPr lang="en-GB" dirty="0">
                <a:latin typeface="NTPreCursive" panose="03000400000000000000" pitchFamily="66" charset="0"/>
              </a:rPr>
            </a:br>
            <a:endParaRPr lang="en-GB" dirty="0">
              <a:latin typeface="NTPreCursive" panose="03000400000000000000" pitchFamily="66" charset="0"/>
            </a:endParaRPr>
          </a:p>
        </p:txBody>
      </p:sp>
      <p:sp>
        <p:nvSpPr>
          <p:cNvPr id="3" name="Content Placeholder 2"/>
          <p:cNvSpPr>
            <a:spLocks noGrp="1"/>
          </p:cNvSpPr>
          <p:nvPr>
            <p:ph idx="1"/>
          </p:nvPr>
        </p:nvSpPr>
        <p:spPr/>
        <p:txBody>
          <a:bodyPr/>
          <a:lstStyle/>
          <a:p>
            <a:r>
              <a:rPr lang="en-GB" sz="2400" dirty="0">
                <a:latin typeface="NTPreCursive" panose="03000400000000000000" pitchFamily="66" charset="0"/>
              </a:rPr>
              <a:t>Listen to your child read as this will be our main focus in year 5</a:t>
            </a:r>
          </a:p>
          <a:p>
            <a:r>
              <a:rPr lang="en-GB" sz="2400" dirty="0">
                <a:latin typeface="NTPreCursive" panose="03000400000000000000" pitchFamily="66" charset="0"/>
              </a:rPr>
              <a:t>Ensure that your child completes their homework</a:t>
            </a:r>
          </a:p>
          <a:p>
            <a:r>
              <a:rPr lang="en-GB" sz="2400" dirty="0">
                <a:latin typeface="NTPreCursive" panose="03000400000000000000" pitchFamily="66" charset="0"/>
              </a:rPr>
              <a:t>Practise spellings, times tables and sentence writing.</a:t>
            </a:r>
          </a:p>
          <a:p>
            <a:r>
              <a:rPr lang="en-GB" sz="2400" dirty="0">
                <a:latin typeface="NTPreCursive" panose="03000400000000000000" pitchFamily="66" charset="0"/>
              </a:rPr>
              <a:t>Ensure your child is in school everyday and on time.</a:t>
            </a:r>
          </a:p>
          <a:p>
            <a:r>
              <a:rPr lang="en-GB" sz="2400" dirty="0">
                <a:latin typeface="NTPreCursive" panose="03000400000000000000" pitchFamily="66" charset="0"/>
              </a:rPr>
              <a:t>Talk to your child about their learning.</a:t>
            </a:r>
          </a:p>
          <a:p>
            <a:r>
              <a:rPr lang="en-GB" sz="2400" dirty="0">
                <a:latin typeface="NTPreCursive" panose="03000400000000000000" pitchFamily="66" charset="0"/>
              </a:rPr>
              <a:t>Help to keep your child and others safe.</a:t>
            </a:r>
          </a:p>
          <a:p>
            <a:pPr marL="0" indent="0">
              <a:buNone/>
            </a:pPr>
            <a:endParaRPr lang="en-GB" dirty="0">
              <a:latin typeface="NTPreCursive" panose="03000400000000000000" pitchFamily="66" charset="0"/>
            </a:endParaRPr>
          </a:p>
          <a:p>
            <a:pPr marL="0" indent="0">
              <a:buNone/>
            </a:pPr>
            <a:endParaRPr lang="en-GB" dirty="0">
              <a:latin typeface="NTPreCursive" panose="03000400000000000000" pitchFamily="66" charset="0"/>
            </a:endParaRPr>
          </a:p>
        </p:txBody>
      </p:sp>
    </p:spTree>
    <p:extLst>
      <p:ext uri="{BB962C8B-B14F-4D97-AF65-F5344CB8AC3E}">
        <p14:creationId xmlns:p14="http://schemas.microsoft.com/office/powerpoint/2010/main" val="25635658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NTPreCursive" panose="03000400000000000000" pitchFamily="66" charset="0"/>
              </a:rPr>
              <a:t>Questions?</a:t>
            </a:r>
            <a:br>
              <a:rPr lang="en-GB" dirty="0">
                <a:latin typeface="NTPreCursive" panose="03000400000000000000" pitchFamily="66" charset="0"/>
              </a:rPr>
            </a:br>
            <a:endParaRPr lang="en-GB" dirty="0">
              <a:latin typeface="NTPreCursive" panose="03000400000000000000" pitchFamily="66" charset="0"/>
            </a:endParaRPr>
          </a:p>
        </p:txBody>
      </p:sp>
    </p:spTree>
    <p:extLst>
      <p:ext uri="{BB962C8B-B14F-4D97-AF65-F5344CB8AC3E}">
        <p14:creationId xmlns:p14="http://schemas.microsoft.com/office/powerpoint/2010/main" val="1528607912"/>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4A2318"/>
      </a:dk2>
      <a:lt2>
        <a:srgbClr val="EDECEB"/>
      </a:lt2>
      <a:accent1>
        <a:srgbClr val="F3C82E"/>
      </a:accent1>
      <a:accent2>
        <a:srgbClr val="A26176"/>
      </a:accent2>
      <a:accent3>
        <a:srgbClr val="74A94E"/>
      </a:accent3>
      <a:accent4>
        <a:srgbClr val="188E8D"/>
      </a:accent4>
      <a:accent5>
        <a:srgbClr val="EE913A"/>
      </a:accent5>
      <a:accent6>
        <a:srgbClr val="DF5D4A"/>
      </a:accent6>
      <a:hlink>
        <a:srgbClr val="188E8D"/>
      </a:hlink>
      <a:folHlink>
        <a:srgbClr val="A26176"/>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D7AA1D6E-F3E9-4763-A3BC-84DF2E02F60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D8F0124491F2742A42AFD9E87A00897" ma:contentTypeVersion="18" ma:contentTypeDescription="Create a new document." ma:contentTypeScope="" ma:versionID="17050922bda4bd1ae94219c613f3f503">
  <xsd:schema xmlns:xsd="http://www.w3.org/2001/XMLSchema" xmlns:xs="http://www.w3.org/2001/XMLSchema" xmlns:p="http://schemas.microsoft.com/office/2006/metadata/properties" xmlns:ns2="c3b06476-a9a3-4995-b6ff-9de813512a1c" xmlns:ns3="2c2a9bb5-2594-4f2d-9f22-1f0d58dff208" targetNamespace="http://schemas.microsoft.com/office/2006/metadata/properties" ma:root="true" ma:fieldsID="89d5f6d8f295a2b80251a283895869cb" ns2:_="" ns3:_="">
    <xsd:import namespace="c3b06476-a9a3-4995-b6ff-9de813512a1c"/>
    <xsd:import namespace="2c2a9bb5-2594-4f2d-9f22-1f0d58dff20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KeyPoints" minOccurs="0"/>
                <xsd:element ref="ns2:MediaServiceKeyPoints" minOccurs="0"/>
                <xsd:element ref="ns3:SharedWithUsers" minOccurs="0"/>
                <xsd:element ref="ns3:SharedWithDetail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element ref="ns2:MediaServiceSearchProperties" minOccurs="0"/>
                <xsd:element ref="ns2:MediaServiceLocation" minOccurs="0"/>
                <xsd:element ref="ns2:Lessonnumbe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3b06476-a9a3-4995-b6ff-9de813512a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6d80f218-e776-4062-9162-9d4cc2bdd992"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LengthInSeconds" ma:index="22" nillable="true" ma:displayName="MediaLengthInSeconds" ma:hidden="true" ma:internalName="MediaLengthInSeconds" ma:readOnly="true">
      <xsd:simpleType>
        <xsd:restriction base="dms:Unknow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Location" ma:index="24" nillable="true" ma:displayName="Location" ma:indexed="true" ma:internalName="MediaServiceLocation" ma:readOnly="true">
      <xsd:simpleType>
        <xsd:restriction base="dms:Text"/>
      </xsd:simpleType>
    </xsd:element>
    <xsd:element name="Lessonnumber" ma:index="25" nillable="true" ma:displayName="Lesson number" ma:format="Dropdown" ma:internalName="Lessonnumber">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c2a9bb5-2594-4f2d-9f22-1f0d58dff208"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18" nillable="true" ma:displayName="Taxonomy Catch All Column" ma:hidden="true" ma:list="{3cb4194d-8d59-4d32-8c81-09bb330ce34b}" ma:internalName="TaxCatchAll" ma:showField="CatchAllData" ma:web="2c2a9bb5-2594-4f2d-9f22-1f0d58dff20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3b06476-a9a3-4995-b6ff-9de813512a1c">
      <Terms xmlns="http://schemas.microsoft.com/office/infopath/2007/PartnerControls"/>
    </lcf76f155ced4ddcb4097134ff3c332f>
    <TaxCatchAll xmlns="2c2a9bb5-2594-4f2d-9f22-1f0d58dff208" xsi:nil="true"/>
    <Lessonnumber xmlns="c3b06476-a9a3-4995-b6ff-9de813512a1c"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3C7E012-9DB5-44E6-ABA9-E315A4EAB1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3b06476-a9a3-4995-b6ff-9de813512a1c"/>
    <ds:schemaRef ds:uri="2c2a9bb5-2594-4f2d-9f22-1f0d58dff20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65C3B5B-7FB4-4DBF-98B6-EC42E0493643}">
  <ds:schemaRefs>
    <ds:schemaRef ds:uri="http://schemas.openxmlformats.org/package/2006/metadata/core-properties"/>
    <ds:schemaRef ds:uri="http://schemas.microsoft.com/office/2006/documentManagement/types"/>
    <ds:schemaRef ds:uri="http://purl.org/dc/terms/"/>
    <ds:schemaRef ds:uri="http://schemas.microsoft.com/office/2006/metadata/properties"/>
    <ds:schemaRef ds:uri="http://www.w3.org/XML/1998/namespace"/>
    <ds:schemaRef ds:uri="c3b06476-a9a3-4995-b6ff-9de813512a1c"/>
    <ds:schemaRef ds:uri="http://schemas.microsoft.com/office/infopath/2007/PartnerControls"/>
    <ds:schemaRef ds:uri="2c2a9bb5-2594-4f2d-9f22-1f0d58dff208"/>
    <ds:schemaRef ds:uri="http://purl.org/dc/dcmitype/"/>
    <ds:schemaRef ds:uri="http://purl.org/dc/elements/1.1/"/>
  </ds:schemaRefs>
</ds:datastoreItem>
</file>

<file path=customXml/itemProps3.xml><?xml version="1.0" encoding="utf-8"?>
<ds:datastoreItem xmlns:ds="http://schemas.openxmlformats.org/officeDocument/2006/customXml" ds:itemID="{D093838F-DB3A-4CAB-9563-D9F1815718A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TM10001105[[fn=Crop]]</Template>
  <TotalTime>93</TotalTime>
  <Words>775</Words>
  <Application>Microsoft Office PowerPoint</Application>
  <PresentationFormat>Widescreen</PresentationFormat>
  <Paragraphs>103</Paragraphs>
  <Slides>15</Slides>
  <Notes>0</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15</vt:i4>
      </vt:variant>
    </vt:vector>
  </HeadingPairs>
  <TitlesOfParts>
    <vt:vector size="25" baseType="lpstr">
      <vt:lpstr>Aptos</vt:lpstr>
      <vt:lpstr>Arial</vt:lpstr>
      <vt:lpstr>Calibri</vt:lpstr>
      <vt:lpstr>Comic Sans MS</vt:lpstr>
      <vt:lpstr>Franklin Gothic Book</vt:lpstr>
      <vt:lpstr>NTPreCursive</vt:lpstr>
      <vt:lpstr>NTPreCursivefk</vt:lpstr>
      <vt:lpstr>SassoonPrimary</vt:lpstr>
      <vt:lpstr>Wingdings</vt:lpstr>
      <vt:lpstr>Crop</vt:lpstr>
      <vt:lpstr>PowerPoint Presentation</vt:lpstr>
      <vt:lpstr>MEET THE TEACHERS </vt:lpstr>
      <vt:lpstr>Welcome  to Year 5 </vt:lpstr>
      <vt:lpstr>Our School Day</vt:lpstr>
      <vt:lpstr>PowerPoint Presentation</vt:lpstr>
      <vt:lpstr> </vt:lpstr>
      <vt:lpstr>PowerPoint Presentation</vt:lpstr>
      <vt:lpstr>P.E Kit</vt:lpstr>
      <vt:lpstr>PowerPoint Presentation</vt:lpstr>
      <vt:lpstr>Toast</vt:lpstr>
      <vt:lpstr>Trips</vt:lpstr>
      <vt:lpstr>PowerPoint Presentation</vt:lpstr>
      <vt:lpstr>Learning pack- Each parent will receive a learning pack through an email.</vt:lpstr>
      <vt:lpstr>What you can do to help at home? </vt:lpstr>
      <vt:lpstr>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Benn</dc:creator>
  <cp:lastModifiedBy>Kavandeep Sokhi</cp:lastModifiedBy>
  <cp:revision>34</cp:revision>
  <cp:lastPrinted>2024-09-10T13:11:13Z</cp:lastPrinted>
  <dcterms:created xsi:type="dcterms:W3CDTF">2016-09-14T14:38:03Z</dcterms:created>
  <dcterms:modified xsi:type="dcterms:W3CDTF">2025-09-08T21:54:57Z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0x010100CD8F0124491F2742A42AFD9E87A00897</vt:lpwstr>
  </property>
  <property fmtid="{D5CDD505-2E9C-101B-9397-08002B2CF9AE}" pid="3" name="MediaServiceImageTags">
    <vt:lpwstr/>
  </property>
</Properties>
</file>