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67" r:id="rId6"/>
    <p:sldId id="257" r:id="rId7"/>
    <p:sldId id="265" r:id="rId8"/>
    <p:sldId id="266" r:id="rId9"/>
    <p:sldId id="258" r:id="rId10"/>
    <p:sldId id="262" r:id="rId11"/>
    <p:sldId id="270" r:id="rId12"/>
    <p:sldId id="269" r:id="rId13"/>
    <p:sldId id="268" r:id="rId14"/>
    <p:sldId id="260" r:id="rId15"/>
    <p:sldId id="26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00"/>
    <a:srgbClr val="F3C8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3" d="100"/>
          <a:sy n="83" d="100"/>
        </p:scale>
        <p:origin x="686"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9/17/2024</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9" name="Group 8"/>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9/17/2024</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accent1"/>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9/17/2024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9/17/2024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9/17/2024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9/17/2024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9/17/2024</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9/17/2024</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9/17/2024</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Autofit/>
          </a:bodyPr>
          <a:lstStyle/>
          <a:p>
            <a:r>
              <a:rPr lang="en-GB" sz="4400" u="sng" dirty="0">
                <a:latin typeface="NTPreCursivefk" panose="03000400000000000000" pitchFamily="66" charset="0"/>
                <a:ea typeface="NSimSun" panose="02010609030101010101" pitchFamily="49" charset="-122"/>
              </a:rPr>
              <a:t>Y3 Parents Meeting </a:t>
            </a:r>
          </a:p>
          <a:p>
            <a:r>
              <a:rPr lang="en-GB" sz="4400" u="sng" dirty="0">
                <a:latin typeface="NTPreCursivefk" panose="03000400000000000000" pitchFamily="66" charset="0"/>
                <a:ea typeface="NSimSun" panose="02010609030101010101" pitchFamily="49" charset="-122"/>
              </a:rPr>
              <a:t>Thursday 12</a:t>
            </a:r>
            <a:r>
              <a:rPr lang="en-GB" sz="4400" u="sng" baseline="30000" dirty="0">
                <a:latin typeface="NTPreCursivefk" panose="03000400000000000000" pitchFamily="66" charset="0"/>
                <a:ea typeface="NSimSun" panose="02010609030101010101" pitchFamily="49" charset="-122"/>
              </a:rPr>
              <a:t>th</a:t>
            </a:r>
            <a:r>
              <a:rPr lang="en-GB" sz="4400" u="sng" dirty="0">
                <a:latin typeface="NTPreCursivefk" panose="03000400000000000000" pitchFamily="66" charset="0"/>
                <a:ea typeface="NSimSun" panose="02010609030101010101" pitchFamily="49" charset="-122"/>
              </a:rPr>
              <a:t> September 2024</a:t>
            </a:r>
          </a:p>
        </p:txBody>
      </p:sp>
      <p:sp>
        <p:nvSpPr>
          <p:cNvPr id="4" name="TextBox 3"/>
          <p:cNvSpPr txBox="1"/>
          <p:nvPr/>
        </p:nvSpPr>
        <p:spPr>
          <a:xfrm>
            <a:off x="1697607" y="2717441"/>
            <a:ext cx="8487178" cy="1446550"/>
          </a:xfrm>
          <a:prstGeom prst="rect">
            <a:avLst/>
          </a:prstGeom>
          <a:noFill/>
        </p:spPr>
        <p:txBody>
          <a:bodyPr wrap="square" rtlCol="0">
            <a:spAutoFit/>
          </a:bodyPr>
          <a:lstStyle/>
          <a:p>
            <a:pPr algn="ctr"/>
            <a:r>
              <a:rPr lang="en-GB" sz="8800" dirty="0">
                <a:latin typeface="NTPreCursivefk" panose="03000400000000000000" pitchFamily="66" charset="0"/>
              </a:rPr>
              <a:t>Welcome Parents!</a:t>
            </a:r>
          </a:p>
        </p:txBody>
      </p:sp>
      <p:pic>
        <p:nvPicPr>
          <p:cNvPr id="5" name="Picture 4"/>
          <p:cNvPicPr>
            <a:picLocks noChangeAspect="1"/>
          </p:cNvPicPr>
          <p:nvPr/>
        </p:nvPicPr>
        <p:blipFill rotWithShape="1">
          <a:blip r:embed="rId2">
            <a:extLst>
              <a:ext uri="{BEBA8EAE-BF5A-486C-A8C5-ECC9F3942E4B}">
                <a14:imgProps xmlns:a14="http://schemas.microsoft.com/office/drawing/2010/main">
                  <a14:imgLayer r:embed="rId3">
                    <a14:imgEffect>
                      <a14:backgroundRemoval t="10547" b="28646" l="14495" r="24890">
                        <a14:foregroundMark x1="19985" y1="16536" x2="19985" y2="16536"/>
                        <a14:foregroundMark x1="19400" y1="18099" x2="19400" y2="18099"/>
                      </a14:backgroundRemoval>
                    </a14:imgEffect>
                  </a14:imgLayer>
                </a14:imgProps>
              </a:ext>
            </a:extLst>
          </a:blip>
          <a:srcRect l="14531" t="11576" r="75274" b="71522"/>
          <a:stretch/>
        </p:blipFill>
        <p:spPr>
          <a:xfrm>
            <a:off x="4597758" y="568795"/>
            <a:ext cx="2305318" cy="2148646"/>
          </a:xfrm>
          <a:prstGeom prst="rect">
            <a:avLst/>
          </a:prstGeom>
        </p:spPr>
      </p:pic>
    </p:spTree>
    <p:extLst>
      <p:ext uri="{BB962C8B-B14F-4D97-AF65-F5344CB8AC3E}">
        <p14:creationId xmlns:p14="http://schemas.microsoft.com/office/powerpoint/2010/main" val="7510916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39191" y="455367"/>
            <a:ext cx="9328443" cy="1817170"/>
          </a:xfrm>
        </p:spPr>
        <p:txBody>
          <a:bodyPr/>
          <a:lstStyle/>
          <a:p>
            <a:r>
              <a:rPr lang="en-US" sz="6600" dirty="0">
                <a:latin typeface="NTPreCursivefk" panose="03000400000000000000" pitchFamily="66" charset="0"/>
              </a:rPr>
              <a:t>MEET THE TEACHERS </a:t>
            </a:r>
            <a:endParaRPr lang="en-GB" sz="6600" dirty="0">
              <a:latin typeface="NTPreCursivefk" panose="03000400000000000000" pitchFamily="66" charset="0"/>
            </a:endParaRPr>
          </a:p>
        </p:txBody>
      </p:sp>
      <p:sp>
        <p:nvSpPr>
          <p:cNvPr id="11" name="Subtitle 10"/>
          <p:cNvSpPr>
            <a:spLocks noGrp="1"/>
          </p:cNvSpPr>
          <p:nvPr>
            <p:ph type="subTitle" idx="1"/>
          </p:nvPr>
        </p:nvSpPr>
        <p:spPr>
          <a:xfrm>
            <a:off x="2597882" y="4504172"/>
            <a:ext cx="1146279" cy="1508900"/>
          </a:xfrm>
        </p:spPr>
        <p:txBody>
          <a:bodyPr>
            <a:normAutofit/>
          </a:bodyPr>
          <a:lstStyle/>
          <a:p>
            <a:r>
              <a:rPr lang="en-GB" sz="1800" dirty="0">
                <a:solidFill>
                  <a:schemeClr val="tx2"/>
                </a:solidFill>
                <a:latin typeface="NTPreCursivefk" panose="03000400000000000000" pitchFamily="66" charset="0"/>
              </a:rPr>
              <a:t>Mr Corbett Class Teacher </a:t>
            </a:r>
          </a:p>
        </p:txBody>
      </p:sp>
      <p:sp>
        <p:nvSpPr>
          <p:cNvPr id="10" name="TextBox 9"/>
          <p:cNvSpPr txBox="1"/>
          <p:nvPr/>
        </p:nvSpPr>
        <p:spPr>
          <a:xfrm>
            <a:off x="2804834" y="2013141"/>
            <a:ext cx="2876062" cy="523220"/>
          </a:xfrm>
          <a:prstGeom prst="rect">
            <a:avLst/>
          </a:prstGeom>
          <a:noFill/>
        </p:spPr>
        <p:txBody>
          <a:bodyPr wrap="square" rtlCol="0">
            <a:spAutoFit/>
          </a:bodyPr>
          <a:lstStyle/>
          <a:p>
            <a:r>
              <a:rPr lang="en-GB" sz="2800" dirty="0">
                <a:latin typeface="NTPreCursivefk" panose="03000400000000000000" pitchFamily="66" charset="0"/>
              </a:rPr>
              <a:t>3C</a:t>
            </a:r>
          </a:p>
        </p:txBody>
      </p:sp>
      <p:sp>
        <p:nvSpPr>
          <p:cNvPr id="12" name="TextBox 11"/>
          <p:cNvSpPr txBox="1"/>
          <p:nvPr/>
        </p:nvSpPr>
        <p:spPr>
          <a:xfrm>
            <a:off x="8165523" y="2010927"/>
            <a:ext cx="2876062" cy="523220"/>
          </a:xfrm>
          <a:prstGeom prst="rect">
            <a:avLst/>
          </a:prstGeom>
          <a:noFill/>
        </p:spPr>
        <p:txBody>
          <a:bodyPr wrap="square" rtlCol="0">
            <a:spAutoFit/>
          </a:bodyPr>
          <a:lstStyle/>
          <a:p>
            <a:r>
              <a:rPr lang="en-GB" sz="2800" dirty="0">
                <a:latin typeface="NTPreCursivefk" panose="03000400000000000000" pitchFamily="66" charset="0"/>
              </a:rPr>
              <a:t>3R</a:t>
            </a:r>
          </a:p>
        </p:txBody>
      </p:sp>
      <p:sp>
        <p:nvSpPr>
          <p:cNvPr id="14" name="Subtitle 10"/>
          <p:cNvSpPr txBox="1">
            <a:spLocks/>
          </p:cNvSpPr>
          <p:nvPr/>
        </p:nvSpPr>
        <p:spPr>
          <a:xfrm>
            <a:off x="3742774" y="4729866"/>
            <a:ext cx="1080112" cy="1508900"/>
          </a:xfrm>
          <a:prstGeom prst="rect">
            <a:avLst/>
          </a:prstGeom>
        </p:spPr>
        <p:txBody>
          <a:bodyPr vert="horz" lIns="91440" tIns="45720" rIns="91440" bIns="45720" rtlCol="0">
            <a:normAutofit/>
          </a:bodyPr>
          <a:lstStyle>
            <a:lvl1pPr marL="0" indent="0" algn="ctr" defTabSz="914400" rtl="0" eaLnBrk="1" latinLnBrk="0" hangingPunct="1">
              <a:lnSpc>
                <a:spcPct val="112000"/>
              </a:lnSpc>
              <a:spcBef>
                <a:spcPts val="0"/>
              </a:spcBef>
              <a:spcAft>
                <a:spcPts val="0"/>
              </a:spcAft>
              <a:buFont typeface="Franklin Gothic Book" panose="020B0503020102020204" pitchFamily="34" charset="0"/>
              <a:buNone/>
              <a:defRPr sz="2300" kern="1200" baseline="0">
                <a:solidFill>
                  <a:schemeClr val="bg2"/>
                </a:solidFill>
                <a:latin typeface="+mn-lt"/>
                <a:ea typeface="+mn-ea"/>
                <a:cs typeface="+mn-cs"/>
              </a:defRPr>
            </a:lvl1pPr>
            <a:lvl2pPr marL="457200" indent="0" algn="ctr" defTabSz="914400" rtl="0" eaLnBrk="1" latinLnBrk="0" hangingPunct="1">
              <a:lnSpc>
                <a:spcPct val="94000"/>
              </a:lnSpc>
              <a:spcBef>
                <a:spcPts val="500"/>
              </a:spcBef>
              <a:spcAft>
                <a:spcPts val="200"/>
              </a:spcAft>
              <a:buFont typeface="Franklin Gothic Book" panose="020B0503020102020204" pitchFamily="34" charset="0"/>
              <a:buNone/>
              <a:defRPr sz="2000" i="1" kern="1200" baseline="0">
                <a:solidFill>
                  <a:schemeClr val="tx2"/>
                </a:solidFill>
                <a:latin typeface="+mn-lt"/>
                <a:ea typeface="+mn-ea"/>
                <a:cs typeface="+mn-cs"/>
              </a:defRPr>
            </a:lvl2pPr>
            <a:lvl3pPr marL="914400" indent="0" algn="ctr" defTabSz="914400" rtl="0" eaLnBrk="1" latinLnBrk="0" hangingPunct="1">
              <a:lnSpc>
                <a:spcPct val="94000"/>
              </a:lnSpc>
              <a:spcBef>
                <a:spcPts val="500"/>
              </a:spcBef>
              <a:spcAft>
                <a:spcPts val="200"/>
              </a:spcAft>
              <a:buFont typeface="Franklin Gothic Book" panose="020B0503020102020204" pitchFamily="34" charset="0"/>
              <a:buNone/>
              <a:defRPr sz="1800" kern="1200" baseline="0">
                <a:solidFill>
                  <a:schemeClr val="tx2"/>
                </a:solidFill>
                <a:latin typeface="+mn-lt"/>
                <a:ea typeface="+mn-ea"/>
                <a:cs typeface="+mn-cs"/>
              </a:defRPr>
            </a:lvl3pPr>
            <a:lvl4pPr marL="13716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4pPr>
            <a:lvl5pPr marL="18288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5pPr>
            <a:lvl6pPr marL="22860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6pPr>
            <a:lvl7pPr marL="27432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7pPr>
            <a:lvl8pPr marL="32004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8pPr>
            <a:lvl9pPr marL="36576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9pPr>
          </a:lstStyle>
          <a:p>
            <a:endParaRPr lang="en-GB" dirty="0">
              <a:solidFill>
                <a:schemeClr val="tx2"/>
              </a:solidFill>
            </a:endParaRPr>
          </a:p>
        </p:txBody>
      </p:sp>
      <p:sp>
        <p:nvSpPr>
          <p:cNvPr id="15" name="Subtitle 10"/>
          <p:cNvSpPr txBox="1">
            <a:spLocks/>
          </p:cNvSpPr>
          <p:nvPr/>
        </p:nvSpPr>
        <p:spPr>
          <a:xfrm>
            <a:off x="7871925" y="4414481"/>
            <a:ext cx="1289321" cy="1508900"/>
          </a:xfrm>
          <a:prstGeom prst="rect">
            <a:avLst/>
          </a:prstGeom>
        </p:spPr>
        <p:txBody>
          <a:bodyPr vert="horz" lIns="91440" tIns="45720" rIns="91440" bIns="45720" rtlCol="0">
            <a:normAutofit/>
          </a:bodyPr>
          <a:lstStyle>
            <a:lvl1pPr marL="0" indent="0" algn="ctr" defTabSz="914400" rtl="0" eaLnBrk="1" latinLnBrk="0" hangingPunct="1">
              <a:lnSpc>
                <a:spcPct val="112000"/>
              </a:lnSpc>
              <a:spcBef>
                <a:spcPts val="0"/>
              </a:spcBef>
              <a:spcAft>
                <a:spcPts val="0"/>
              </a:spcAft>
              <a:buFont typeface="Franklin Gothic Book" panose="020B0503020102020204" pitchFamily="34" charset="0"/>
              <a:buNone/>
              <a:defRPr sz="2300" kern="1200" baseline="0">
                <a:solidFill>
                  <a:schemeClr val="bg2"/>
                </a:solidFill>
                <a:latin typeface="+mn-lt"/>
                <a:ea typeface="+mn-ea"/>
                <a:cs typeface="+mn-cs"/>
              </a:defRPr>
            </a:lvl1pPr>
            <a:lvl2pPr marL="457200" indent="0" algn="ctr" defTabSz="914400" rtl="0" eaLnBrk="1" latinLnBrk="0" hangingPunct="1">
              <a:lnSpc>
                <a:spcPct val="94000"/>
              </a:lnSpc>
              <a:spcBef>
                <a:spcPts val="500"/>
              </a:spcBef>
              <a:spcAft>
                <a:spcPts val="200"/>
              </a:spcAft>
              <a:buFont typeface="Franklin Gothic Book" panose="020B0503020102020204" pitchFamily="34" charset="0"/>
              <a:buNone/>
              <a:defRPr sz="2000" i="1" kern="1200" baseline="0">
                <a:solidFill>
                  <a:schemeClr val="tx2"/>
                </a:solidFill>
                <a:latin typeface="+mn-lt"/>
                <a:ea typeface="+mn-ea"/>
                <a:cs typeface="+mn-cs"/>
              </a:defRPr>
            </a:lvl2pPr>
            <a:lvl3pPr marL="914400" indent="0" algn="ctr" defTabSz="914400" rtl="0" eaLnBrk="1" latinLnBrk="0" hangingPunct="1">
              <a:lnSpc>
                <a:spcPct val="94000"/>
              </a:lnSpc>
              <a:spcBef>
                <a:spcPts val="500"/>
              </a:spcBef>
              <a:spcAft>
                <a:spcPts val="200"/>
              </a:spcAft>
              <a:buFont typeface="Franklin Gothic Book" panose="020B0503020102020204" pitchFamily="34" charset="0"/>
              <a:buNone/>
              <a:defRPr sz="1800" kern="1200" baseline="0">
                <a:solidFill>
                  <a:schemeClr val="tx2"/>
                </a:solidFill>
                <a:latin typeface="+mn-lt"/>
                <a:ea typeface="+mn-ea"/>
                <a:cs typeface="+mn-cs"/>
              </a:defRPr>
            </a:lvl3pPr>
            <a:lvl4pPr marL="13716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4pPr>
            <a:lvl5pPr marL="18288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5pPr>
            <a:lvl6pPr marL="22860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6pPr>
            <a:lvl7pPr marL="27432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7pPr>
            <a:lvl8pPr marL="32004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8pPr>
            <a:lvl9pPr marL="36576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9pPr>
          </a:lstStyle>
          <a:p>
            <a:r>
              <a:rPr lang="en-GB" sz="1800" dirty="0">
                <a:solidFill>
                  <a:schemeClr val="tx2"/>
                </a:solidFill>
                <a:latin typeface="NTPreCursivefk" panose="03000400000000000000" pitchFamily="66" charset="0"/>
              </a:rPr>
              <a:t>Miss</a:t>
            </a:r>
          </a:p>
          <a:p>
            <a:r>
              <a:rPr lang="en-GB" sz="1800" dirty="0">
                <a:solidFill>
                  <a:schemeClr val="tx2"/>
                </a:solidFill>
                <a:latin typeface="NTPreCursivefk" panose="03000400000000000000" pitchFamily="66" charset="0"/>
              </a:rPr>
              <a:t>Roberts Class Teacher </a:t>
            </a:r>
          </a:p>
          <a:p>
            <a:endParaRPr lang="en-GB" dirty="0">
              <a:solidFill>
                <a:schemeClr val="tx2"/>
              </a:solidFill>
              <a:latin typeface="NTPreCursivefk" panose="03000400000000000000" pitchFamily="66" charset="0"/>
            </a:endParaRPr>
          </a:p>
          <a:p>
            <a:endParaRPr lang="en-GB" dirty="0">
              <a:solidFill>
                <a:schemeClr val="tx2"/>
              </a:solidFill>
            </a:endParaRPr>
          </a:p>
          <a:p>
            <a:endParaRPr lang="en-GB" dirty="0">
              <a:solidFill>
                <a:schemeClr val="tx2"/>
              </a:solidFill>
            </a:endParaRPr>
          </a:p>
        </p:txBody>
      </p:sp>
      <p:sp>
        <p:nvSpPr>
          <p:cNvPr id="16" name="Subtitle 10"/>
          <p:cNvSpPr txBox="1">
            <a:spLocks/>
          </p:cNvSpPr>
          <p:nvPr/>
        </p:nvSpPr>
        <p:spPr>
          <a:xfrm>
            <a:off x="6048199" y="4479081"/>
            <a:ext cx="1320917" cy="1508900"/>
          </a:xfrm>
          <a:prstGeom prst="rect">
            <a:avLst/>
          </a:prstGeom>
        </p:spPr>
        <p:txBody>
          <a:bodyPr vert="horz" lIns="91440" tIns="45720" rIns="91440" bIns="45720" rtlCol="0">
            <a:noAutofit/>
          </a:bodyPr>
          <a:lstStyle>
            <a:lvl1pPr marL="0" indent="0" algn="ctr" defTabSz="914400" rtl="0" eaLnBrk="1" latinLnBrk="0" hangingPunct="1">
              <a:lnSpc>
                <a:spcPct val="112000"/>
              </a:lnSpc>
              <a:spcBef>
                <a:spcPts val="0"/>
              </a:spcBef>
              <a:spcAft>
                <a:spcPts val="0"/>
              </a:spcAft>
              <a:buFont typeface="Franklin Gothic Book" panose="020B0503020102020204" pitchFamily="34" charset="0"/>
              <a:buNone/>
              <a:defRPr sz="2300" kern="1200" baseline="0">
                <a:solidFill>
                  <a:schemeClr val="bg2"/>
                </a:solidFill>
                <a:latin typeface="+mn-lt"/>
                <a:ea typeface="+mn-ea"/>
                <a:cs typeface="+mn-cs"/>
              </a:defRPr>
            </a:lvl1pPr>
            <a:lvl2pPr marL="457200" indent="0" algn="ctr" defTabSz="914400" rtl="0" eaLnBrk="1" latinLnBrk="0" hangingPunct="1">
              <a:lnSpc>
                <a:spcPct val="94000"/>
              </a:lnSpc>
              <a:spcBef>
                <a:spcPts val="500"/>
              </a:spcBef>
              <a:spcAft>
                <a:spcPts val="200"/>
              </a:spcAft>
              <a:buFont typeface="Franklin Gothic Book" panose="020B0503020102020204" pitchFamily="34" charset="0"/>
              <a:buNone/>
              <a:defRPr sz="2000" i="1" kern="1200" baseline="0">
                <a:solidFill>
                  <a:schemeClr val="tx2"/>
                </a:solidFill>
                <a:latin typeface="+mn-lt"/>
                <a:ea typeface="+mn-ea"/>
                <a:cs typeface="+mn-cs"/>
              </a:defRPr>
            </a:lvl2pPr>
            <a:lvl3pPr marL="914400" indent="0" algn="ctr" defTabSz="914400" rtl="0" eaLnBrk="1" latinLnBrk="0" hangingPunct="1">
              <a:lnSpc>
                <a:spcPct val="94000"/>
              </a:lnSpc>
              <a:spcBef>
                <a:spcPts val="500"/>
              </a:spcBef>
              <a:spcAft>
                <a:spcPts val="200"/>
              </a:spcAft>
              <a:buFont typeface="Franklin Gothic Book" panose="020B0503020102020204" pitchFamily="34" charset="0"/>
              <a:buNone/>
              <a:defRPr sz="1800" kern="1200" baseline="0">
                <a:solidFill>
                  <a:schemeClr val="tx2"/>
                </a:solidFill>
                <a:latin typeface="+mn-lt"/>
                <a:ea typeface="+mn-ea"/>
                <a:cs typeface="+mn-cs"/>
              </a:defRPr>
            </a:lvl3pPr>
            <a:lvl4pPr marL="13716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4pPr>
            <a:lvl5pPr marL="18288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5pPr>
            <a:lvl6pPr marL="22860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6pPr>
            <a:lvl7pPr marL="27432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7pPr>
            <a:lvl8pPr marL="32004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8pPr>
            <a:lvl9pPr marL="36576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9pPr>
          </a:lstStyle>
          <a:p>
            <a:r>
              <a:rPr lang="en-GB" sz="1600" dirty="0">
                <a:solidFill>
                  <a:schemeClr val="tx2"/>
                </a:solidFill>
                <a:latin typeface="NTPreCursivefk" panose="03000400000000000000" pitchFamily="66" charset="0"/>
              </a:rPr>
              <a:t>Miss Johnson </a:t>
            </a:r>
          </a:p>
          <a:p>
            <a:endParaRPr lang="en-GB" sz="1600" dirty="0">
              <a:solidFill>
                <a:schemeClr val="tx2"/>
              </a:solidFill>
              <a:latin typeface="NTPreCursivefk" panose="03000400000000000000" pitchFamily="66" charset="0"/>
            </a:endParaRPr>
          </a:p>
          <a:p>
            <a:r>
              <a:rPr lang="en-GB" sz="1600" dirty="0">
                <a:solidFill>
                  <a:schemeClr val="tx2"/>
                </a:solidFill>
                <a:latin typeface="NTPreCursivefk" panose="03000400000000000000" pitchFamily="66" charset="0"/>
              </a:rPr>
              <a:t>T &amp; L Assistant</a:t>
            </a:r>
          </a:p>
        </p:txBody>
      </p:sp>
      <p:sp>
        <p:nvSpPr>
          <p:cNvPr id="17" name="Subtitle 10"/>
          <p:cNvSpPr txBox="1">
            <a:spLocks/>
          </p:cNvSpPr>
          <p:nvPr/>
        </p:nvSpPr>
        <p:spPr>
          <a:xfrm>
            <a:off x="4242865" y="4485591"/>
            <a:ext cx="1320917" cy="1508900"/>
          </a:xfrm>
          <a:prstGeom prst="rect">
            <a:avLst/>
          </a:prstGeom>
        </p:spPr>
        <p:txBody>
          <a:bodyPr vert="horz" lIns="91440" tIns="45720" rIns="91440" bIns="45720" rtlCol="0">
            <a:noAutofit/>
          </a:bodyPr>
          <a:lstStyle>
            <a:lvl1pPr marL="0" indent="0" algn="ctr" defTabSz="914400" rtl="0" eaLnBrk="1" latinLnBrk="0" hangingPunct="1">
              <a:lnSpc>
                <a:spcPct val="112000"/>
              </a:lnSpc>
              <a:spcBef>
                <a:spcPts val="0"/>
              </a:spcBef>
              <a:spcAft>
                <a:spcPts val="0"/>
              </a:spcAft>
              <a:buFont typeface="Franklin Gothic Book" panose="020B0503020102020204" pitchFamily="34" charset="0"/>
              <a:buNone/>
              <a:defRPr sz="2300" kern="1200" baseline="0">
                <a:solidFill>
                  <a:schemeClr val="bg2"/>
                </a:solidFill>
                <a:latin typeface="+mn-lt"/>
                <a:ea typeface="+mn-ea"/>
                <a:cs typeface="+mn-cs"/>
              </a:defRPr>
            </a:lvl1pPr>
            <a:lvl2pPr marL="457200" indent="0" algn="ctr" defTabSz="914400" rtl="0" eaLnBrk="1" latinLnBrk="0" hangingPunct="1">
              <a:lnSpc>
                <a:spcPct val="94000"/>
              </a:lnSpc>
              <a:spcBef>
                <a:spcPts val="500"/>
              </a:spcBef>
              <a:spcAft>
                <a:spcPts val="200"/>
              </a:spcAft>
              <a:buFont typeface="Franklin Gothic Book" panose="020B0503020102020204" pitchFamily="34" charset="0"/>
              <a:buNone/>
              <a:defRPr sz="2000" i="1" kern="1200" baseline="0">
                <a:solidFill>
                  <a:schemeClr val="tx2"/>
                </a:solidFill>
                <a:latin typeface="+mn-lt"/>
                <a:ea typeface="+mn-ea"/>
                <a:cs typeface="+mn-cs"/>
              </a:defRPr>
            </a:lvl2pPr>
            <a:lvl3pPr marL="914400" indent="0" algn="ctr" defTabSz="914400" rtl="0" eaLnBrk="1" latinLnBrk="0" hangingPunct="1">
              <a:lnSpc>
                <a:spcPct val="94000"/>
              </a:lnSpc>
              <a:spcBef>
                <a:spcPts val="500"/>
              </a:spcBef>
              <a:spcAft>
                <a:spcPts val="200"/>
              </a:spcAft>
              <a:buFont typeface="Franklin Gothic Book" panose="020B0503020102020204" pitchFamily="34" charset="0"/>
              <a:buNone/>
              <a:defRPr sz="1800" kern="1200" baseline="0">
                <a:solidFill>
                  <a:schemeClr val="tx2"/>
                </a:solidFill>
                <a:latin typeface="+mn-lt"/>
                <a:ea typeface="+mn-ea"/>
                <a:cs typeface="+mn-cs"/>
              </a:defRPr>
            </a:lvl3pPr>
            <a:lvl4pPr marL="13716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4pPr>
            <a:lvl5pPr marL="18288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5pPr>
            <a:lvl6pPr marL="22860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6pPr>
            <a:lvl7pPr marL="27432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7pPr>
            <a:lvl8pPr marL="32004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8pPr>
            <a:lvl9pPr marL="36576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9pPr>
          </a:lstStyle>
          <a:p>
            <a:r>
              <a:rPr lang="en-GB" sz="1600" dirty="0">
                <a:solidFill>
                  <a:schemeClr val="tx2"/>
                </a:solidFill>
                <a:latin typeface="NTPreCursivefk" panose="03000400000000000000" pitchFamily="66" charset="0"/>
              </a:rPr>
              <a:t>Mrs Talbot</a:t>
            </a:r>
          </a:p>
          <a:p>
            <a:endParaRPr lang="en-GB" sz="1600" dirty="0">
              <a:solidFill>
                <a:schemeClr val="tx2"/>
              </a:solidFill>
              <a:latin typeface="NTPreCursivefk" panose="03000400000000000000" pitchFamily="66" charset="0"/>
            </a:endParaRPr>
          </a:p>
          <a:p>
            <a:r>
              <a:rPr lang="en-GB" sz="1600" dirty="0">
                <a:solidFill>
                  <a:schemeClr val="tx2"/>
                </a:solidFill>
                <a:latin typeface="NTPreCursivefk" panose="03000400000000000000" pitchFamily="66" charset="0"/>
              </a:rPr>
              <a:t>T &amp; L Assistant</a:t>
            </a:r>
          </a:p>
          <a:p>
            <a:endParaRPr lang="en-GB" sz="1600" dirty="0">
              <a:solidFill>
                <a:schemeClr val="tx2"/>
              </a:solidFill>
            </a:endParaRPr>
          </a:p>
          <a:p>
            <a:r>
              <a:rPr lang="en-GB" sz="1600" dirty="0">
                <a:solidFill>
                  <a:schemeClr val="tx2"/>
                </a:solidFill>
              </a:rPr>
              <a:t> </a:t>
            </a:r>
          </a:p>
        </p:txBody>
      </p:sp>
      <p:pic>
        <p:nvPicPr>
          <p:cNvPr id="3" name="Picture 2">
            <a:extLst>
              <a:ext uri="{FF2B5EF4-FFF2-40B4-BE49-F238E27FC236}">
                <a16:creationId xmlns:a16="http://schemas.microsoft.com/office/drawing/2014/main" id="{0F7760B2-C9DF-486C-9366-BFE0998C4F2C}"/>
              </a:ext>
            </a:extLst>
          </p:cNvPr>
          <p:cNvPicPr>
            <a:picLocks noChangeAspect="1"/>
          </p:cNvPicPr>
          <p:nvPr/>
        </p:nvPicPr>
        <p:blipFill>
          <a:blip r:embed="rId2"/>
          <a:stretch>
            <a:fillRect/>
          </a:stretch>
        </p:blipFill>
        <p:spPr>
          <a:xfrm>
            <a:off x="7808395" y="2489546"/>
            <a:ext cx="1416383" cy="1829495"/>
          </a:xfrm>
          <a:prstGeom prst="rect">
            <a:avLst/>
          </a:prstGeom>
        </p:spPr>
      </p:pic>
      <p:pic>
        <p:nvPicPr>
          <p:cNvPr id="4" name="Picture 3">
            <a:extLst>
              <a:ext uri="{FF2B5EF4-FFF2-40B4-BE49-F238E27FC236}">
                <a16:creationId xmlns:a16="http://schemas.microsoft.com/office/drawing/2014/main" id="{4C9A53DF-849A-4D10-92C4-55C95BCB84F6}"/>
              </a:ext>
            </a:extLst>
          </p:cNvPr>
          <p:cNvPicPr>
            <a:picLocks noChangeAspect="1"/>
          </p:cNvPicPr>
          <p:nvPr/>
        </p:nvPicPr>
        <p:blipFill>
          <a:blip r:embed="rId3"/>
          <a:stretch>
            <a:fillRect/>
          </a:stretch>
        </p:blipFill>
        <p:spPr>
          <a:xfrm>
            <a:off x="5903412" y="2501871"/>
            <a:ext cx="1555133" cy="1817170"/>
          </a:xfrm>
          <a:prstGeom prst="rect">
            <a:avLst/>
          </a:prstGeom>
        </p:spPr>
      </p:pic>
      <p:pic>
        <p:nvPicPr>
          <p:cNvPr id="5" name="Picture 4">
            <a:extLst>
              <a:ext uri="{FF2B5EF4-FFF2-40B4-BE49-F238E27FC236}">
                <a16:creationId xmlns:a16="http://schemas.microsoft.com/office/drawing/2014/main" id="{7D5CA633-1847-4A5C-B1EE-764DF08B2215}"/>
              </a:ext>
            </a:extLst>
          </p:cNvPr>
          <p:cNvPicPr>
            <a:picLocks noChangeAspect="1"/>
          </p:cNvPicPr>
          <p:nvPr/>
        </p:nvPicPr>
        <p:blipFill>
          <a:blip r:embed="rId4"/>
          <a:stretch>
            <a:fillRect/>
          </a:stretch>
        </p:blipFill>
        <p:spPr>
          <a:xfrm>
            <a:off x="4221246" y="2510184"/>
            <a:ext cx="1320916" cy="1858919"/>
          </a:xfrm>
          <a:prstGeom prst="rect">
            <a:avLst/>
          </a:prstGeom>
        </p:spPr>
      </p:pic>
      <p:pic>
        <p:nvPicPr>
          <p:cNvPr id="6" name="Picture 5">
            <a:extLst>
              <a:ext uri="{FF2B5EF4-FFF2-40B4-BE49-F238E27FC236}">
                <a16:creationId xmlns:a16="http://schemas.microsoft.com/office/drawing/2014/main" id="{E3D0FDEE-C925-4001-A149-158C1B16DC4F}"/>
              </a:ext>
            </a:extLst>
          </p:cNvPr>
          <p:cNvPicPr>
            <a:picLocks noChangeAspect="1"/>
          </p:cNvPicPr>
          <p:nvPr/>
        </p:nvPicPr>
        <p:blipFill>
          <a:blip r:embed="rId5"/>
          <a:stretch>
            <a:fillRect/>
          </a:stretch>
        </p:blipFill>
        <p:spPr>
          <a:xfrm>
            <a:off x="2494503" y="2523115"/>
            <a:ext cx="1353036" cy="1858919"/>
          </a:xfrm>
          <a:prstGeom prst="rect">
            <a:avLst/>
          </a:prstGeom>
        </p:spPr>
      </p:pic>
    </p:spTree>
    <p:extLst>
      <p:ext uri="{BB962C8B-B14F-4D97-AF65-F5344CB8AC3E}">
        <p14:creationId xmlns:p14="http://schemas.microsoft.com/office/powerpoint/2010/main" val="16037352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72226" y="1365822"/>
            <a:ext cx="4070169" cy="2157884"/>
          </a:xfrm>
        </p:spPr>
        <p:txBody>
          <a:bodyPr/>
          <a:lstStyle/>
          <a:p>
            <a:pPr algn="ctr"/>
            <a:r>
              <a:rPr lang="en-GB" sz="8800" dirty="0">
                <a:latin typeface="NTPreCursivefk" panose="03000400000000000000" pitchFamily="66" charset="0"/>
              </a:rPr>
              <a:t>Welcome</a:t>
            </a:r>
            <a:br>
              <a:rPr lang="en-GB" sz="8800" dirty="0">
                <a:latin typeface="NTPreCursivefk" panose="03000400000000000000" pitchFamily="66" charset="0"/>
              </a:rPr>
            </a:br>
            <a:r>
              <a:rPr lang="en-GB" sz="8800" dirty="0">
                <a:latin typeface="NTPreCursivefk" panose="03000400000000000000" pitchFamily="66" charset="0"/>
              </a:rPr>
              <a:t>to Year 3 </a:t>
            </a:r>
          </a:p>
        </p:txBody>
      </p:sp>
      <p:sp>
        <p:nvSpPr>
          <p:cNvPr id="5" name="Content Placeholder 4"/>
          <p:cNvSpPr>
            <a:spLocks noGrp="1"/>
          </p:cNvSpPr>
          <p:nvPr>
            <p:ph idx="1"/>
          </p:nvPr>
        </p:nvSpPr>
        <p:spPr>
          <a:xfrm>
            <a:off x="6256019" y="685801"/>
            <a:ext cx="5463755" cy="5675810"/>
          </a:xfrm>
        </p:spPr>
        <p:txBody>
          <a:bodyPr>
            <a:normAutofit fontScale="85000" lnSpcReduction="20000"/>
          </a:bodyPr>
          <a:lstStyle/>
          <a:p>
            <a:endParaRPr lang="en-GB" sz="3600" dirty="0">
              <a:solidFill>
                <a:srgbClr val="FF0000"/>
              </a:solidFill>
              <a:latin typeface="NTPreCursive" panose="03000400000000000000" pitchFamily="66" charset="0"/>
            </a:endParaRPr>
          </a:p>
          <a:p>
            <a:r>
              <a:rPr lang="en-GB" sz="3600" dirty="0">
                <a:solidFill>
                  <a:srgbClr val="FF0000"/>
                </a:solidFill>
                <a:latin typeface="NTPreCursivefk" panose="03000400000000000000" pitchFamily="66" charset="0"/>
              </a:rPr>
              <a:t>The School day </a:t>
            </a:r>
          </a:p>
          <a:p>
            <a:r>
              <a:rPr lang="en-GB" sz="3600" dirty="0">
                <a:solidFill>
                  <a:srgbClr val="FF0000"/>
                </a:solidFill>
                <a:latin typeface="NTPreCursivefk" panose="03000400000000000000" pitchFamily="66" charset="0"/>
              </a:rPr>
              <a:t>The curriculum</a:t>
            </a:r>
          </a:p>
          <a:p>
            <a:pPr marL="0" indent="0" algn="ctr">
              <a:lnSpc>
                <a:spcPct val="100000"/>
              </a:lnSpc>
              <a:spcBef>
                <a:spcPts val="0"/>
              </a:spcBef>
              <a:spcAft>
                <a:spcPts val="0"/>
              </a:spcAft>
              <a:buNone/>
            </a:pPr>
            <a:r>
              <a:rPr lang="en-GB" sz="3600" dirty="0">
                <a:latin typeface="NTPreCursivefk" panose="03000400000000000000" pitchFamily="66" charset="0"/>
              </a:rPr>
              <a:t>  English, Maths</a:t>
            </a:r>
          </a:p>
          <a:p>
            <a:pPr marL="0" indent="0" algn="ctr">
              <a:lnSpc>
                <a:spcPct val="100000"/>
              </a:lnSpc>
              <a:spcBef>
                <a:spcPts val="0"/>
              </a:spcBef>
              <a:spcAft>
                <a:spcPts val="0"/>
              </a:spcAft>
              <a:buNone/>
            </a:pPr>
            <a:r>
              <a:rPr lang="en-GB" sz="3600" dirty="0">
                <a:latin typeface="NTPreCursivefk" panose="03000400000000000000" pitchFamily="66" charset="0"/>
              </a:rPr>
              <a:t>Science &amp; Foundation Subjects</a:t>
            </a:r>
          </a:p>
          <a:p>
            <a:r>
              <a:rPr lang="en-GB" sz="3600" dirty="0">
                <a:solidFill>
                  <a:srgbClr val="FF0000"/>
                </a:solidFill>
                <a:latin typeface="NTPreCursivefk" panose="03000400000000000000" pitchFamily="66" charset="0"/>
              </a:rPr>
              <a:t>Reading –online </a:t>
            </a:r>
          </a:p>
          <a:p>
            <a:r>
              <a:rPr lang="en-GB" sz="3600" dirty="0">
                <a:solidFill>
                  <a:srgbClr val="FF0000"/>
                </a:solidFill>
                <a:latin typeface="NTPreCursivefk" panose="03000400000000000000" pitchFamily="66" charset="0"/>
              </a:rPr>
              <a:t>Homework</a:t>
            </a:r>
          </a:p>
          <a:p>
            <a:r>
              <a:rPr lang="en-GB" sz="3600" dirty="0">
                <a:solidFill>
                  <a:srgbClr val="FF0000"/>
                </a:solidFill>
                <a:latin typeface="NTPreCursivefk" panose="03000400000000000000" pitchFamily="66" charset="0"/>
              </a:rPr>
              <a:t>P.E </a:t>
            </a:r>
          </a:p>
          <a:p>
            <a:r>
              <a:rPr lang="en-GB" sz="3600" dirty="0">
                <a:solidFill>
                  <a:srgbClr val="FF0000"/>
                </a:solidFill>
                <a:latin typeface="NTPreCursivefk" panose="03000400000000000000" pitchFamily="66" charset="0"/>
              </a:rPr>
              <a:t>Uniform</a:t>
            </a:r>
          </a:p>
          <a:p>
            <a:pPr marL="0" indent="0">
              <a:buNone/>
            </a:pPr>
            <a:endParaRPr lang="en-GB" sz="3600" dirty="0">
              <a:latin typeface="NTPreCursivefk" panose="03000400000000000000" pitchFamily="66" charset="0"/>
            </a:endParaRPr>
          </a:p>
          <a:p>
            <a:r>
              <a:rPr lang="en-GB" sz="3600" dirty="0">
                <a:solidFill>
                  <a:srgbClr val="FF0000"/>
                </a:solidFill>
                <a:latin typeface="NTPreCursivefk" panose="03000400000000000000" pitchFamily="66" charset="0"/>
              </a:rPr>
              <a:t>Topics</a:t>
            </a:r>
            <a:endParaRPr lang="en-GB" dirty="0">
              <a:latin typeface="NTPreCursivefk" panose="03000400000000000000" pitchFamily="66" charset="0"/>
            </a:endParaRPr>
          </a:p>
        </p:txBody>
      </p:sp>
    </p:spTree>
    <p:extLst>
      <p:ext uri="{BB962C8B-B14F-4D97-AF65-F5344CB8AC3E}">
        <p14:creationId xmlns:p14="http://schemas.microsoft.com/office/powerpoint/2010/main" val="2380343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292" y="515983"/>
            <a:ext cx="4324838" cy="791308"/>
          </a:xfrm>
        </p:spPr>
        <p:txBody>
          <a:bodyPr/>
          <a:lstStyle/>
          <a:p>
            <a:r>
              <a:rPr lang="en-GB" sz="6000" dirty="0">
                <a:latin typeface="NTPreCursivefk" panose="03000400000000000000" pitchFamily="66" charset="0"/>
              </a:rPr>
              <a:t>The School day </a:t>
            </a:r>
          </a:p>
        </p:txBody>
      </p:sp>
      <p:sp>
        <p:nvSpPr>
          <p:cNvPr id="4" name="Text Placeholder 3"/>
          <p:cNvSpPr>
            <a:spLocks noGrp="1"/>
          </p:cNvSpPr>
          <p:nvPr>
            <p:ph type="body" sz="half" idx="2"/>
          </p:nvPr>
        </p:nvSpPr>
        <p:spPr>
          <a:xfrm>
            <a:off x="453292" y="1668405"/>
            <a:ext cx="4673600" cy="4818363"/>
          </a:xfrm>
        </p:spPr>
        <p:txBody>
          <a:bodyPr>
            <a:normAutofit fontScale="85000" lnSpcReduction="20000"/>
          </a:bodyPr>
          <a:lstStyle/>
          <a:p>
            <a:r>
              <a:rPr lang="en-GB" b="1" dirty="0">
                <a:latin typeface="NTPreCursivefk" panose="03000400000000000000" pitchFamily="66" charset="0"/>
              </a:rPr>
              <a:t>8:35 – 8:50 </a:t>
            </a:r>
            <a:r>
              <a:rPr lang="en-GB" dirty="0">
                <a:latin typeface="NTPreCursivefk" panose="03000400000000000000" pitchFamily="66" charset="0"/>
              </a:rPr>
              <a:t>– Morning Task (Maths and English Basic skills) </a:t>
            </a:r>
          </a:p>
          <a:p>
            <a:r>
              <a:rPr lang="en-GB" dirty="0">
                <a:latin typeface="NTPreCursivefk" panose="03000400000000000000" pitchFamily="66" charset="0"/>
              </a:rPr>
              <a:t>8:50 – Collective Worship </a:t>
            </a:r>
          </a:p>
          <a:p>
            <a:r>
              <a:rPr lang="en-GB" dirty="0">
                <a:latin typeface="NTPreCursivefk" panose="03000400000000000000" pitchFamily="66" charset="0"/>
              </a:rPr>
              <a:t>9:15 – TTRS</a:t>
            </a:r>
          </a:p>
          <a:p>
            <a:r>
              <a:rPr lang="en-GB" dirty="0">
                <a:latin typeface="NTPreCursivefk" panose="03000400000000000000" pitchFamily="66" charset="0"/>
              </a:rPr>
              <a:t>9:20 - Lesson 1 </a:t>
            </a:r>
          </a:p>
          <a:p>
            <a:r>
              <a:rPr lang="en-GB" dirty="0">
                <a:latin typeface="NTPreCursivefk" panose="03000400000000000000" pitchFamily="66" charset="0"/>
              </a:rPr>
              <a:t>10:20 – Handwriting</a:t>
            </a:r>
          </a:p>
          <a:p>
            <a:r>
              <a:rPr lang="en-GB" dirty="0">
                <a:latin typeface="NTPreCursivefk" panose="03000400000000000000" pitchFamily="66" charset="0"/>
              </a:rPr>
              <a:t>10:40 -- Playtime </a:t>
            </a:r>
          </a:p>
          <a:p>
            <a:r>
              <a:rPr lang="en-GB" dirty="0">
                <a:latin typeface="NTPreCursivefk" panose="03000400000000000000" pitchFamily="66" charset="0"/>
              </a:rPr>
              <a:t>11:00 – Lesson 2</a:t>
            </a:r>
          </a:p>
          <a:p>
            <a:r>
              <a:rPr lang="en-GB" dirty="0">
                <a:latin typeface="NTPreCursivefk" panose="03000400000000000000" pitchFamily="66" charset="0"/>
              </a:rPr>
              <a:t>12:0 – Guided Reading/</a:t>
            </a:r>
            <a:r>
              <a:rPr lang="en-GB" dirty="0" err="1">
                <a:latin typeface="NTPreCursivefk" panose="03000400000000000000" pitchFamily="66" charset="0"/>
              </a:rPr>
              <a:t>SPaG</a:t>
            </a:r>
            <a:endParaRPr lang="en-GB" dirty="0">
              <a:latin typeface="NTPreCursivefk" panose="03000400000000000000" pitchFamily="66" charset="0"/>
            </a:endParaRPr>
          </a:p>
          <a:p>
            <a:r>
              <a:rPr lang="en-GB" dirty="0">
                <a:latin typeface="NTPreCursivefk" panose="03000400000000000000" pitchFamily="66" charset="0"/>
              </a:rPr>
              <a:t>12:30 – 1:30 Dinnertime </a:t>
            </a:r>
          </a:p>
          <a:p>
            <a:r>
              <a:rPr lang="en-GB" dirty="0">
                <a:latin typeface="NTPreCursivefk" panose="03000400000000000000" pitchFamily="66" charset="0"/>
              </a:rPr>
              <a:t>1:30 – Lesson 3</a:t>
            </a:r>
          </a:p>
          <a:p>
            <a:r>
              <a:rPr lang="en-GB" dirty="0">
                <a:latin typeface="NTPreCursivefk" panose="03000400000000000000" pitchFamily="66" charset="0"/>
              </a:rPr>
              <a:t>2:30 – Lesson 4</a:t>
            </a:r>
          </a:p>
          <a:p>
            <a:r>
              <a:rPr lang="en-GB" sz="1800" b="1" dirty="0">
                <a:latin typeface="NTPreCursivefk" panose="03000400000000000000" pitchFamily="66" charset="0"/>
              </a:rPr>
              <a:t>3:15 – Home time </a:t>
            </a:r>
          </a:p>
        </p:txBody>
      </p:sp>
      <p:pic>
        <p:nvPicPr>
          <p:cNvPr id="5" name="Content Placeholder 4"/>
          <p:cNvPicPr>
            <a:picLocks noGrp="1" noChangeAspect="1"/>
          </p:cNvPicPr>
          <p:nvPr>
            <p:ph idx="1"/>
          </p:nvPr>
        </p:nvPicPr>
        <p:blipFill rotWithShape="1">
          <a:blip r:embed="rId2">
            <a:extLst>
              <a:ext uri="{BEBA8EAE-BF5A-486C-A8C5-ECC9F3942E4B}">
                <a14:imgProps xmlns:a14="http://schemas.microsoft.com/office/drawing/2010/main">
                  <a14:imgLayer r:embed="rId3">
                    <a14:imgEffect>
                      <a14:backgroundRemoval t="10547" b="28646" l="14495" r="24890">
                        <a14:foregroundMark x1="19985" y1="16536" x2="19985" y2="16536"/>
                        <a14:foregroundMark x1="19400" y1="18099" x2="19400" y2="18099"/>
                      </a14:backgroundRemoval>
                    </a14:imgEffect>
                  </a14:imgLayer>
                </a14:imgProps>
              </a:ext>
            </a:extLst>
          </a:blip>
          <a:srcRect l="14531" t="11576" r="75274" b="71522"/>
          <a:stretch/>
        </p:blipFill>
        <p:spPr>
          <a:xfrm>
            <a:off x="7526216" y="685800"/>
            <a:ext cx="2726170" cy="2541057"/>
          </a:xfrm>
          <a:prstGeom prst="rect">
            <a:avLst/>
          </a:prstGeom>
        </p:spPr>
      </p:pic>
    </p:spTree>
    <p:extLst>
      <p:ext uri="{BB962C8B-B14F-4D97-AF65-F5344CB8AC3E}">
        <p14:creationId xmlns:p14="http://schemas.microsoft.com/office/powerpoint/2010/main" val="1610336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3C82E"/>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589" y="75834"/>
            <a:ext cx="9612971" cy="1046805"/>
          </a:xfrm>
        </p:spPr>
        <p:txBody>
          <a:bodyPr>
            <a:normAutofit fontScale="90000"/>
          </a:bodyPr>
          <a:lstStyle/>
          <a:p>
            <a:r>
              <a:rPr lang="en-GB" dirty="0">
                <a:solidFill>
                  <a:srgbClr val="990000"/>
                </a:solidFill>
                <a:latin typeface="NTPreCursivefk" panose="03000400000000000000" pitchFamily="66" charset="0"/>
              </a:rPr>
              <a:t>Year 3 Curriculum</a:t>
            </a:r>
          </a:p>
        </p:txBody>
      </p:sp>
      <p:sp>
        <p:nvSpPr>
          <p:cNvPr id="4" name="Text Placeholder 3"/>
          <p:cNvSpPr>
            <a:spLocks noGrp="1"/>
          </p:cNvSpPr>
          <p:nvPr>
            <p:ph type="body" sz="half" idx="4294967295"/>
          </p:nvPr>
        </p:nvSpPr>
        <p:spPr>
          <a:xfrm>
            <a:off x="250092" y="1204840"/>
            <a:ext cx="11097846" cy="5453867"/>
          </a:xfrm>
        </p:spPr>
        <p:txBody>
          <a:bodyPr>
            <a:normAutofit/>
          </a:bodyPr>
          <a:lstStyle/>
          <a:p>
            <a:r>
              <a:rPr lang="en-GB" b="1" dirty="0">
                <a:solidFill>
                  <a:srgbClr val="990000"/>
                </a:solidFill>
                <a:latin typeface="NTPreCursivefk" panose="03000400000000000000" pitchFamily="66" charset="0"/>
              </a:rPr>
              <a:t>English   - The Write Stuff</a:t>
            </a:r>
          </a:p>
          <a:p>
            <a:endParaRPr lang="en-GB" b="1" dirty="0">
              <a:solidFill>
                <a:srgbClr val="990000"/>
              </a:solidFill>
              <a:latin typeface="NTPreCursivefk" panose="03000400000000000000" pitchFamily="66" charset="0"/>
            </a:endParaRPr>
          </a:p>
          <a:p>
            <a:pPr marL="0" indent="0">
              <a:buNone/>
            </a:pPr>
            <a:endParaRPr lang="en-GB" b="1" dirty="0">
              <a:solidFill>
                <a:srgbClr val="990000"/>
              </a:solidFill>
              <a:latin typeface="NTPreCursivefk" panose="03000400000000000000" pitchFamily="66" charset="0"/>
            </a:endParaRPr>
          </a:p>
          <a:p>
            <a:r>
              <a:rPr lang="en-GB" b="1" dirty="0">
                <a:solidFill>
                  <a:srgbClr val="990000"/>
                </a:solidFill>
                <a:latin typeface="NTPreCursivefk" panose="03000400000000000000" pitchFamily="66" charset="0"/>
              </a:rPr>
              <a:t>Maths  - White Rose</a:t>
            </a:r>
          </a:p>
          <a:p>
            <a:endParaRPr lang="en-GB" b="1" dirty="0">
              <a:solidFill>
                <a:srgbClr val="990000"/>
              </a:solidFill>
              <a:latin typeface="NTPreCursivefk" panose="03000400000000000000" pitchFamily="66" charset="0"/>
            </a:endParaRPr>
          </a:p>
          <a:p>
            <a:endParaRPr lang="en-GB" b="1" dirty="0">
              <a:solidFill>
                <a:srgbClr val="990000"/>
              </a:solidFill>
              <a:latin typeface="NTPreCursivefk" panose="03000400000000000000" pitchFamily="66" charset="0"/>
            </a:endParaRPr>
          </a:p>
          <a:p>
            <a:endParaRPr lang="en-GB" b="1" dirty="0">
              <a:solidFill>
                <a:srgbClr val="990000"/>
              </a:solidFill>
              <a:latin typeface="NTPreCursivefk" panose="03000400000000000000" pitchFamily="66" charset="0"/>
            </a:endParaRPr>
          </a:p>
          <a:p>
            <a:r>
              <a:rPr lang="en-GB" b="1" dirty="0">
                <a:solidFill>
                  <a:srgbClr val="990000"/>
                </a:solidFill>
                <a:latin typeface="NTPreCursivefk" panose="03000400000000000000" pitchFamily="66" charset="0"/>
              </a:rPr>
              <a:t>  Science </a:t>
            </a:r>
          </a:p>
          <a:p>
            <a:pPr marL="0" indent="0">
              <a:buNone/>
            </a:pPr>
            <a:endParaRPr lang="en-GB" b="1" dirty="0">
              <a:solidFill>
                <a:srgbClr val="990000"/>
              </a:solidFill>
              <a:latin typeface="NTPreCursivefk" panose="03000400000000000000" pitchFamily="66" charset="0"/>
            </a:endParaRPr>
          </a:p>
          <a:p>
            <a:pPr marL="0" indent="0">
              <a:buNone/>
            </a:pPr>
            <a:endParaRPr lang="en-GB" b="1" dirty="0">
              <a:solidFill>
                <a:srgbClr val="990000"/>
              </a:solidFill>
              <a:latin typeface="NTPreCursivefk" panose="03000400000000000000" pitchFamily="66" charset="0"/>
            </a:endParaRPr>
          </a:p>
          <a:p>
            <a:pPr marL="0" indent="0">
              <a:buNone/>
            </a:pPr>
            <a:endParaRPr lang="en-GB" b="1" dirty="0">
              <a:solidFill>
                <a:srgbClr val="990000"/>
              </a:solidFill>
              <a:latin typeface="NTPreCursivefk" panose="03000400000000000000" pitchFamily="66" charset="0"/>
            </a:endParaRPr>
          </a:p>
          <a:p>
            <a:r>
              <a:rPr lang="en-GB" b="1" dirty="0">
                <a:solidFill>
                  <a:srgbClr val="990000"/>
                </a:solidFill>
                <a:latin typeface="NTPreCursivefk" panose="03000400000000000000" pitchFamily="66" charset="0"/>
              </a:rPr>
              <a:t>History, Geography, Religious Education. Computing, PE,  PSE, Art, D&amp;T and Music </a:t>
            </a:r>
          </a:p>
        </p:txBody>
      </p:sp>
      <p:graphicFrame>
        <p:nvGraphicFramePr>
          <p:cNvPr id="6" name="Table 5"/>
          <p:cNvGraphicFramePr>
            <a:graphicFrameLocks noGrp="1"/>
          </p:cNvGraphicFramePr>
          <p:nvPr>
            <p:extLst>
              <p:ext uri="{D42A27DB-BD31-4B8C-83A1-F6EECF244321}">
                <p14:modId xmlns:p14="http://schemas.microsoft.com/office/powerpoint/2010/main" val="1425439756"/>
              </p:ext>
            </p:extLst>
          </p:nvPr>
        </p:nvGraphicFramePr>
        <p:xfrm>
          <a:off x="816843" y="1570434"/>
          <a:ext cx="9494106" cy="919517"/>
        </p:xfrm>
        <a:graphic>
          <a:graphicData uri="http://schemas.openxmlformats.org/drawingml/2006/table">
            <a:tbl>
              <a:tblPr firstRow="1" firstCol="1" bandRow="1">
                <a:tableStyleId>{5C22544A-7EE6-4342-B048-85BDC9FD1C3A}</a:tableStyleId>
              </a:tblPr>
              <a:tblGrid>
                <a:gridCol w="910749">
                  <a:extLst>
                    <a:ext uri="{9D8B030D-6E8A-4147-A177-3AD203B41FA5}">
                      <a16:colId xmlns:a16="http://schemas.microsoft.com/office/drawing/2014/main" val="3108832363"/>
                    </a:ext>
                  </a:extLst>
                </a:gridCol>
                <a:gridCol w="797894">
                  <a:extLst>
                    <a:ext uri="{9D8B030D-6E8A-4147-A177-3AD203B41FA5}">
                      <a16:colId xmlns:a16="http://schemas.microsoft.com/office/drawing/2014/main" val="1153782424"/>
                    </a:ext>
                  </a:extLst>
                </a:gridCol>
                <a:gridCol w="1741714">
                  <a:extLst>
                    <a:ext uri="{9D8B030D-6E8A-4147-A177-3AD203B41FA5}">
                      <a16:colId xmlns:a16="http://schemas.microsoft.com/office/drawing/2014/main" val="3012184513"/>
                    </a:ext>
                  </a:extLst>
                </a:gridCol>
                <a:gridCol w="1619794">
                  <a:extLst>
                    <a:ext uri="{9D8B030D-6E8A-4147-A177-3AD203B41FA5}">
                      <a16:colId xmlns:a16="http://schemas.microsoft.com/office/drawing/2014/main" val="1296185278"/>
                    </a:ext>
                  </a:extLst>
                </a:gridCol>
                <a:gridCol w="1506583">
                  <a:extLst>
                    <a:ext uri="{9D8B030D-6E8A-4147-A177-3AD203B41FA5}">
                      <a16:colId xmlns:a16="http://schemas.microsoft.com/office/drawing/2014/main" val="3468668701"/>
                    </a:ext>
                  </a:extLst>
                </a:gridCol>
                <a:gridCol w="1393372">
                  <a:extLst>
                    <a:ext uri="{9D8B030D-6E8A-4147-A177-3AD203B41FA5}">
                      <a16:colId xmlns:a16="http://schemas.microsoft.com/office/drawing/2014/main" val="2993565900"/>
                    </a:ext>
                  </a:extLst>
                </a:gridCol>
                <a:gridCol w="1524000">
                  <a:extLst>
                    <a:ext uri="{9D8B030D-6E8A-4147-A177-3AD203B41FA5}">
                      <a16:colId xmlns:a16="http://schemas.microsoft.com/office/drawing/2014/main" val="3309858806"/>
                    </a:ext>
                  </a:extLst>
                </a:gridCol>
              </a:tblGrid>
              <a:tr h="919517">
                <a:tc>
                  <a:txBody>
                    <a:bodyPr/>
                    <a:lstStyle/>
                    <a:p>
                      <a:pPr algn="ctr">
                        <a:lnSpc>
                          <a:spcPct val="107000"/>
                        </a:lnSpc>
                        <a:spcAft>
                          <a:spcPts val="0"/>
                        </a:spcAft>
                      </a:pPr>
                      <a:r>
                        <a:rPr lang="en-GB" sz="1800" dirty="0">
                          <a:effectLst/>
                          <a:latin typeface="NTPreCursivefk" panose="03000400000000000000" pitchFamily="66" charset="0"/>
                        </a:rPr>
                        <a:t>Stone Age Boy</a:t>
                      </a:r>
                    </a:p>
                  </a:txBody>
                  <a:tcPr marL="68580" marR="68580" marT="0" marB="0">
                    <a:solidFill>
                      <a:srgbClr val="990000"/>
                    </a:solidFill>
                  </a:tcPr>
                </a:tc>
                <a:tc>
                  <a:txBody>
                    <a:bodyPr/>
                    <a:lstStyle/>
                    <a:p>
                      <a:pPr algn="ctr">
                        <a:lnSpc>
                          <a:spcPct val="107000"/>
                        </a:lnSpc>
                        <a:spcAft>
                          <a:spcPts val="0"/>
                        </a:spcAft>
                      </a:pPr>
                      <a:r>
                        <a:rPr lang="en-GB" sz="1800" dirty="0">
                          <a:effectLst/>
                          <a:latin typeface="NTPreCursivefk" panose="03000400000000000000" pitchFamily="66" charset="0"/>
                        </a:rPr>
                        <a:t>Autumn</a:t>
                      </a:r>
                      <a:r>
                        <a:rPr lang="en-GB" sz="1800" baseline="0" dirty="0">
                          <a:effectLst/>
                          <a:latin typeface="NTPreCursivefk" panose="03000400000000000000" pitchFamily="66" charset="0"/>
                        </a:rPr>
                        <a:t> is Here</a:t>
                      </a:r>
                      <a:endParaRPr lang="en-GB" sz="1800" dirty="0">
                        <a:effectLst/>
                        <a:latin typeface="NTPreCursivefk" panose="03000400000000000000" pitchFamily="66" charset="0"/>
                      </a:endParaRPr>
                    </a:p>
                  </a:txBody>
                  <a:tcPr marL="68580" marR="68580" marT="0" marB="0">
                    <a:solidFill>
                      <a:srgbClr val="990000"/>
                    </a:solidFill>
                  </a:tcPr>
                </a:tc>
                <a:tc>
                  <a:txBody>
                    <a:bodyPr/>
                    <a:lstStyle/>
                    <a:p>
                      <a:pPr algn="ctr">
                        <a:lnSpc>
                          <a:spcPct val="107000"/>
                        </a:lnSpc>
                        <a:spcAft>
                          <a:spcPts val="0"/>
                        </a:spcAft>
                      </a:pPr>
                      <a:r>
                        <a:rPr lang="en-GB" sz="1800" dirty="0" err="1">
                          <a:effectLst/>
                          <a:latin typeface="NTPreCursivefk" panose="03000400000000000000" pitchFamily="66" charset="0"/>
                        </a:rPr>
                        <a:t>Skara</a:t>
                      </a:r>
                      <a:r>
                        <a:rPr lang="en-GB" sz="1800" baseline="0" dirty="0">
                          <a:effectLst/>
                          <a:latin typeface="NTPreCursivefk" panose="03000400000000000000" pitchFamily="66" charset="0"/>
                        </a:rPr>
                        <a:t> Brae</a:t>
                      </a:r>
                      <a:endParaRPr lang="en-GB" sz="1800" dirty="0">
                        <a:effectLst/>
                        <a:latin typeface="NTPreCursivefk" panose="03000400000000000000" pitchFamily="66" charset="0"/>
                      </a:endParaRPr>
                    </a:p>
                  </a:txBody>
                  <a:tcPr marL="68580" marR="68580" marT="0" marB="0">
                    <a:solidFill>
                      <a:srgbClr val="990000"/>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800" dirty="0">
                          <a:effectLst/>
                          <a:latin typeface="NTPreCursivefk" panose="03000400000000000000" pitchFamily="66" charset="0"/>
                        </a:rPr>
                        <a:t>Skeletons</a:t>
                      </a:r>
                      <a:r>
                        <a:rPr lang="en-GB" sz="1800" baseline="0" dirty="0">
                          <a:effectLst/>
                          <a:latin typeface="NTPreCursivefk" panose="03000400000000000000" pitchFamily="66" charset="0"/>
                        </a:rPr>
                        <a:t> and muscles</a:t>
                      </a:r>
                      <a:endParaRPr lang="en-GB" sz="1800" dirty="0">
                        <a:effectLst/>
                        <a:latin typeface="NTPreCursivefk" panose="03000400000000000000" pitchFamily="66" charset="0"/>
                      </a:endParaRPr>
                    </a:p>
                    <a:p>
                      <a:pPr algn="ctr">
                        <a:lnSpc>
                          <a:spcPct val="107000"/>
                        </a:lnSpc>
                        <a:spcAft>
                          <a:spcPts val="0"/>
                        </a:spcAft>
                      </a:pPr>
                      <a:endParaRPr lang="en-GB" sz="1800" dirty="0">
                        <a:effectLst/>
                        <a:latin typeface="NTPreCursivefk" panose="03000400000000000000" pitchFamily="66" charset="0"/>
                      </a:endParaRPr>
                    </a:p>
                  </a:txBody>
                  <a:tcPr marL="68580" marR="68580" marT="0" marB="0">
                    <a:solidFill>
                      <a:srgbClr val="990000"/>
                    </a:solidFill>
                  </a:tcPr>
                </a:tc>
                <a:tc>
                  <a:txBody>
                    <a:bodyPr/>
                    <a:lstStyle/>
                    <a:p>
                      <a:pPr algn="ctr">
                        <a:lnSpc>
                          <a:spcPct val="107000"/>
                        </a:lnSpc>
                        <a:spcAft>
                          <a:spcPts val="0"/>
                        </a:spcAft>
                      </a:pPr>
                      <a:r>
                        <a:rPr lang="en-GB" sz="1800" dirty="0">
                          <a:effectLst/>
                          <a:latin typeface="NTPreCursivefk" panose="03000400000000000000" pitchFamily="66" charset="0"/>
                        </a:rPr>
                        <a:t>How does a </a:t>
                      </a:r>
                      <a:r>
                        <a:rPr lang="en-GB" sz="1800" dirty="0" err="1">
                          <a:effectLst/>
                          <a:latin typeface="NTPreCursivefk" panose="03000400000000000000" pitchFamily="66" charset="0"/>
                        </a:rPr>
                        <a:t>Robo</a:t>
                      </a:r>
                      <a:r>
                        <a:rPr lang="en-GB" sz="1800" dirty="0">
                          <a:effectLst/>
                          <a:latin typeface="NTPreCursivefk" panose="03000400000000000000" pitchFamily="66" charset="0"/>
                        </a:rPr>
                        <a:t>-Dog work?</a:t>
                      </a:r>
                    </a:p>
                  </a:txBody>
                  <a:tcPr marL="68580" marR="68580" marT="0" marB="0">
                    <a:solidFill>
                      <a:srgbClr val="990000"/>
                    </a:solidFill>
                  </a:tcPr>
                </a:tc>
                <a:tc>
                  <a:txBody>
                    <a:bodyPr/>
                    <a:lstStyle/>
                    <a:p>
                      <a:pPr algn="ctr">
                        <a:lnSpc>
                          <a:spcPct val="107000"/>
                        </a:lnSpc>
                        <a:spcAft>
                          <a:spcPts val="0"/>
                        </a:spcAft>
                      </a:pPr>
                      <a:r>
                        <a:rPr lang="en-GB" sz="1800" dirty="0">
                          <a:effectLst/>
                          <a:latin typeface="NTPreCursivefk" panose="03000400000000000000" pitchFamily="66" charset="0"/>
                          <a:ea typeface="Calibri" panose="020F0502020204030204" pitchFamily="34" charset="0"/>
                          <a:cs typeface="Times New Roman" panose="02020603050405020304" pitchFamily="18" charset="0"/>
                        </a:rPr>
                        <a:t>The</a:t>
                      </a:r>
                      <a:r>
                        <a:rPr lang="en-GB" sz="1800" baseline="0" dirty="0">
                          <a:effectLst/>
                          <a:latin typeface="NTPreCursivefk" panose="03000400000000000000" pitchFamily="66" charset="0"/>
                          <a:ea typeface="Calibri" panose="020F0502020204030204" pitchFamily="34" charset="0"/>
                          <a:cs typeface="Times New Roman" panose="02020603050405020304" pitchFamily="18" charset="0"/>
                        </a:rPr>
                        <a:t> Flood</a:t>
                      </a:r>
                      <a:endParaRPr lang="en-GB" sz="1800" dirty="0">
                        <a:effectLst/>
                        <a:latin typeface="NTPreCursivefk" panose="03000400000000000000" pitchFamily="66" charset="0"/>
                        <a:ea typeface="Calibri" panose="020F0502020204030204" pitchFamily="34" charset="0"/>
                        <a:cs typeface="Times New Roman" panose="02020603050405020304" pitchFamily="18" charset="0"/>
                      </a:endParaRPr>
                    </a:p>
                  </a:txBody>
                  <a:tcPr marL="68580" marR="68580" marT="0" marB="0">
                    <a:solidFill>
                      <a:srgbClr val="990000"/>
                    </a:solidFill>
                  </a:tcPr>
                </a:tc>
                <a:tc>
                  <a:txBody>
                    <a:bodyPr/>
                    <a:lstStyle/>
                    <a:p>
                      <a:pPr algn="ctr">
                        <a:lnSpc>
                          <a:spcPct val="107000"/>
                        </a:lnSpc>
                        <a:spcAft>
                          <a:spcPts val="0"/>
                        </a:spcAft>
                      </a:pPr>
                      <a:r>
                        <a:rPr lang="en-GB" sz="1800" dirty="0">
                          <a:effectLst/>
                          <a:latin typeface="NTPreCursivefk" panose="03000400000000000000" pitchFamily="66" charset="0"/>
                          <a:ea typeface="Calibri" panose="020F0502020204030204" pitchFamily="34" charset="0"/>
                          <a:cs typeface="Times New Roman" panose="02020603050405020304" pitchFamily="18" charset="0"/>
                        </a:rPr>
                        <a:t>Wolves</a:t>
                      </a:r>
                      <a:r>
                        <a:rPr lang="en-GB" sz="1800" baseline="0" dirty="0">
                          <a:effectLst/>
                          <a:latin typeface="NTPreCursivefk" panose="03000400000000000000" pitchFamily="66" charset="0"/>
                          <a:ea typeface="Calibri" panose="020F0502020204030204" pitchFamily="34" charset="0"/>
                          <a:cs typeface="Times New Roman" panose="02020603050405020304" pitchFamily="18" charset="0"/>
                        </a:rPr>
                        <a:t> in the wall</a:t>
                      </a:r>
                      <a:endParaRPr lang="en-GB" sz="1800" dirty="0">
                        <a:effectLst/>
                        <a:latin typeface="NTPreCursivefk" panose="03000400000000000000" pitchFamily="66" charset="0"/>
                        <a:ea typeface="Calibri" panose="020F0502020204030204" pitchFamily="34" charset="0"/>
                        <a:cs typeface="Times New Roman" panose="02020603050405020304" pitchFamily="18" charset="0"/>
                      </a:endParaRPr>
                    </a:p>
                  </a:txBody>
                  <a:tcPr marL="68580" marR="68580" marT="0" marB="0">
                    <a:solidFill>
                      <a:srgbClr val="990000"/>
                    </a:solidFill>
                  </a:tcPr>
                </a:tc>
                <a:extLst>
                  <a:ext uri="{0D108BD9-81ED-4DB2-BD59-A6C34878D82A}">
                    <a16:rowId xmlns:a16="http://schemas.microsoft.com/office/drawing/2014/main" val="1568861015"/>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031680602"/>
              </p:ext>
            </p:extLst>
          </p:nvPr>
        </p:nvGraphicFramePr>
        <p:xfrm>
          <a:off x="804143" y="2934788"/>
          <a:ext cx="9567767" cy="1565529"/>
        </p:xfrm>
        <a:graphic>
          <a:graphicData uri="http://schemas.openxmlformats.org/drawingml/2006/table">
            <a:tbl>
              <a:tblPr firstRow="1" firstCol="1" bandRow="1">
                <a:tableStyleId>{5C22544A-7EE6-4342-B048-85BDC9FD1C3A}</a:tableStyleId>
              </a:tblPr>
              <a:tblGrid>
                <a:gridCol w="1753505">
                  <a:extLst>
                    <a:ext uri="{9D8B030D-6E8A-4147-A177-3AD203B41FA5}">
                      <a16:colId xmlns:a16="http://schemas.microsoft.com/office/drawing/2014/main" val="2399597482"/>
                    </a:ext>
                  </a:extLst>
                </a:gridCol>
                <a:gridCol w="1763655">
                  <a:extLst>
                    <a:ext uri="{9D8B030D-6E8A-4147-A177-3AD203B41FA5}">
                      <a16:colId xmlns:a16="http://schemas.microsoft.com/office/drawing/2014/main" val="750603981"/>
                    </a:ext>
                  </a:extLst>
                </a:gridCol>
                <a:gridCol w="1540367">
                  <a:extLst>
                    <a:ext uri="{9D8B030D-6E8A-4147-A177-3AD203B41FA5}">
                      <a16:colId xmlns:a16="http://schemas.microsoft.com/office/drawing/2014/main" val="2701057679"/>
                    </a:ext>
                  </a:extLst>
                </a:gridCol>
                <a:gridCol w="1534122">
                  <a:extLst>
                    <a:ext uri="{9D8B030D-6E8A-4147-A177-3AD203B41FA5}">
                      <a16:colId xmlns:a16="http://schemas.microsoft.com/office/drawing/2014/main" val="2737097858"/>
                    </a:ext>
                  </a:extLst>
                </a:gridCol>
                <a:gridCol w="1403741">
                  <a:extLst>
                    <a:ext uri="{9D8B030D-6E8A-4147-A177-3AD203B41FA5}">
                      <a16:colId xmlns:a16="http://schemas.microsoft.com/office/drawing/2014/main" val="3583688792"/>
                    </a:ext>
                  </a:extLst>
                </a:gridCol>
                <a:gridCol w="1572377">
                  <a:extLst>
                    <a:ext uri="{9D8B030D-6E8A-4147-A177-3AD203B41FA5}">
                      <a16:colId xmlns:a16="http://schemas.microsoft.com/office/drawing/2014/main" val="1948738619"/>
                    </a:ext>
                  </a:extLst>
                </a:gridCol>
              </a:tblGrid>
              <a:tr h="1388368">
                <a:tc>
                  <a:txBody>
                    <a:bodyPr/>
                    <a:lstStyle/>
                    <a:p>
                      <a:pPr algn="l">
                        <a:lnSpc>
                          <a:spcPct val="107000"/>
                        </a:lnSpc>
                        <a:spcAft>
                          <a:spcPts val="0"/>
                        </a:spcAft>
                      </a:pPr>
                      <a:r>
                        <a:rPr lang="en-GB" sz="1600" u="sng" dirty="0">
                          <a:effectLst/>
                          <a:latin typeface="NTPreCursivefk" panose="03000400000000000000" pitchFamily="66" charset="0"/>
                        </a:rPr>
                        <a:t>Number </a:t>
                      </a:r>
                    </a:p>
                    <a:p>
                      <a:pPr algn="l">
                        <a:lnSpc>
                          <a:spcPct val="107000"/>
                        </a:lnSpc>
                        <a:spcAft>
                          <a:spcPts val="0"/>
                        </a:spcAft>
                      </a:pPr>
                      <a:endParaRPr lang="en-GB" sz="1600" dirty="0">
                        <a:effectLst/>
                        <a:latin typeface="NTPreCursivefk" panose="03000400000000000000" pitchFamily="66" charset="0"/>
                      </a:endParaRPr>
                    </a:p>
                    <a:p>
                      <a:pPr algn="l">
                        <a:lnSpc>
                          <a:spcPct val="107000"/>
                        </a:lnSpc>
                        <a:spcAft>
                          <a:spcPts val="0"/>
                        </a:spcAft>
                      </a:pPr>
                      <a:r>
                        <a:rPr lang="en-GB" sz="1600" dirty="0">
                          <a:effectLst/>
                          <a:latin typeface="NTPreCursivefk" panose="03000400000000000000" pitchFamily="66" charset="0"/>
                        </a:rPr>
                        <a:t>Place value </a:t>
                      </a:r>
                    </a:p>
                    <a:p>
                      <a:pPr algn="l">
                        <a:lnSpc>
                          <a:spcPct val="107000"/>
                        </a:lnSpc>
                        <a:spcAft>
                          <a:spcPts val="0"/>
                        </a:spcAft>
                      </a:pPr>
                      <a:r>
                        <a:rPr lang="en-GB" sz="1600" dirty="0">
                          <a:effectLst/>
                          <a:latin typeface="NTPreCursivefk" panose="03000400000000000000" pitchFamily="66" charset="0"/>
                        </a:rPr>
                        <a:t> </a:t>
                      </a:r>
                    </a:p>
                    <a:p>
                      <a:pPr algn="l">
                        <a:lnSpc>
                          <a:spcPct val="107000"/>
                        </a:lnSpc>
                        <a:spcAft>
                          <a:spcPts val="0"/>
                        </a:spcAft>
                      </a:pPr>
                      <a:r>
                        <a:rPr lang="en-GB" sz="1600" dirty="0">
                          <a:effectLst/>
                          <a:latin typeface="NTPreCursivefk" panose="03000400000000000000" pitchFamily="66" charset="0"/>
                        </a:rPr>
                        <a:t>Addition and Subtraction</a:t>
                      </a:r>
                      <a:endParaRPr lang="en-GB" sz="1600" dirty="0">
                        <a:effectLst/>
                        <a:latin typeface="NTPreCursivefk" panose="03000400000000000000" pitchFamily="66" charset="0"/>
                        <a:ea typeface="Calibri" panose="020F0502020204030204" pitchFamily="34" charset="0"/>
                        <a:cs typeface="Times New Roman" panose="02020603050405020304" pitchFamily="18" charset="0"/>
                      </a:endParaRPr>
                    </a:p>
                  </a:txBody>
                  <a:tcPr marL="68580" marR="68580" marT="0" marB="0">
                    <a:solidFill>
                      <a:srgbClr val="990000"/>
                    </a:solidFill>
                  </a:tcPr>
                </a:tc>
                <a:tc>
                  <a:txBody>
                    <a:bodyPr/>
                    <a:lstStyle/>
                    <a:p>
                      <a:pPr algn="l">
                        <a:lnSpc>
                          <a:spcPct val="107000"/>
                        </a:lnSpc>
                        <a:spcAft>
                          <a:spcPts val="0"/>
                        </a:spcAft>
                      </a:pPr>
                      <a:r>
                        <a:rPr lang="en-GB" sz="1600" dirty="0">
                          <a:effectLst/>
                          <a:latin typeface="NTPreCursivefk" panose="03000400000000000000" pitchFamily="66" charset="0"/>
                        </a:rPr>
                        <a:t>Number </a:t>
                      </a:r>
                    </a:p>
                    <a:p>
                      <a:pPr algn="l">
                        <a:lnSpc>
                          <a:spcPct val="107000"/>
                        </a:lnSpc>
                        <a:spcAft>
                          <a:spcPts val="0"/>
                        </a:spcAft>
                      </a:pPr>
                      <a:endParaRPr lang="en-GB" sz="1600" dirty="0">
                        <a:effectLst/>
                        <a:latin typeface="NTPreCursivefk" panose="03000400000000000000" pitchFamily="66" charset="0"/>
                      </a:endParaRPr>
                    </a:p>
                    <a:p>
                      <a:pPr algn="l">
                        <a:lnSpc>
                          <a:spcPct val="107000"/>
                        </a:lnSpc>
                        <a:spcAft>
                          <a:spcPts val="0"/>
                        </a:spcAft>
                      </a:pPr>
                      <a:r>
                        <a:rPr lang="en-GB" sz="1600" dirty="0">
                          <a:effectLst/>
                          <a:latin typeface="NTPreCursivefk" panose="03000400000000000000" pitchFamily="66" charset="0"/>
                        </a:rPr>
                        <a:t>(Multiplication and Division)  </a:t>
                      </a:r>
                    </a:p>
                    <a:p>
                      <a:pPr algn="l">
                        <a:lnSpc>
                          <a:spcPct val="107000"/>
                        </a:lnSpc>
                        <a:spcAft>
                          <a:spcPts val="0"/>
                        </a:spcAft>
                      </a:pPr>
                      <a:endParaRPr lang="en-GB" sz="1600" dirty="0">
                        <a:effectLst/>
                        <a:latin typeface="NTPreCursivefk" panose="03000400000000000000" pitchFamily="66" charset="0"/>
                      </a:endParaRPr>
                    </a:p>
                  </a:txBody>
                  <a:tcPr marL="68580" marR="68580" marT="0" marB="0">
                    <a:solidFill>
                      <a:srgbClr val="990000"/>
                    </a:solidFill>
                  </a:tcPr>
                </a:tc>
                <a:tc>
                  <a:txBody>
                    <a:bodyPr/>
                    <a:lstStyle/>
                    <a:p>
                      <a:pPr algn="ctr">
                        <a:lnSpc>
                          <a:spcPct val="105000"/>
                        </a:lnSpc>
                        <a:spcAft>
                          <a:spcPts val="0"/>
                        </a:spcAft>
                      </a:pPr>
                      <a:r>
                        <a:rPr lang="en-GB" sz="1600" dirty="0">
                          <a:effectLst/>
                          <a:latin typeface="NTPreCursivefk" panose="03000400000000000000" pitchFamily="66" charset="0"/>
                          <a:ea typeface="Calibri" panose="020F0502020204030204" pitchFamily="34" charset="0"/>
                          <a:cs typeface="Times New Roman" panose="02020603050405020304" pitchFamily="18" charset="0"/>
                        </a:rPr>
                        <a:t>Length and perimeters</a:t>
                      </a:r>
                    </a:p>
                    <a:p>
                      <a:pPr algn="ctr">
                        <a:lnSpc>
                          <a:spcPct val="105000"/>
                        </a:lnSpc>
                        <a:spcAft>
                          <a:spcPts val="0"/>
                        </a:spcAft>
                      </a:pPr>
                      <a:r>
                        <a:rPr lang="en-GB" sz="1600" dirty="0">
                          <a:effectLst/>
                          <a:latin typeface="NTPreCursivefk" panose="03000400000000000000" pitchFamily="66" charset="0"/>
                          <a:ea typeface="Calibri" panose="020F0502020204030204" pitchFamily="34" charset="0"/>
                          <a:cs typeface="Times New Roman" panose="02020603050405020304" pitchFamily="18" charset="0"/>
                        </a:rPr>
                        <a:t>Fractions</a:t>
                      </a:r>
                    </a:p>
                  </a:txBody>
                  <a:tcPr marL="68580" marR="68580" marT="0" marB="0">
                    <a:solidFill>
                      <a:srgbClr val="990000"/>
                    </a:solidFill>
                  </a:tcPr>
                </a:tc>
                <a:tc>
                  <a:txBody>
                    <a:bodyPr/>
                    <a:lstStyle/>
                    <a:p>
                      <a:pPr algn="ctr">
                        <a:lnSpc>
                          <a:spcPct val="105000"/>
                        </a:lnSpc>
                        <a:spcAft>
                          <a:spcPts val="0"/>
                        </a:spcAft>
                      </a:pPr>
                      <a:r>
                        <a:rPr lang="en-GB" sz="1600">
                          <a:effectLst/>
                          <a:latin typeface="NTPreCursivefk" panose="03000400000000000000" pitchFamily="66" charset="0"/>
                          <a:ea typeface="Calibri" panose="020F0502020204030204" pitchFamily="34" charset="0"/>
                          <a:cs typeface="Times New Roman" panose="02020603050405020304" pitchFamily="18" charset="0"/>
                        </a:rPr>
                        <a:t>Fractions</a:t>
                      </a:r>
                    </a:p>
                    <a:p>
                      <a:pPr algn="ctr">
                        <a:lnSpc>
                          <a:spcPct val="105000"/>
                        </a:lnSpc>
                        <a:spcAft>
                          <a:spcPts val="0"/>
                        </a:spcAft>
                      </a:pPr>
                      <a:r>
                        <a:rPr lang="en-GB" sz="1600">
                          <a:effectLst/>
                          <a:latin typeface="NTPreCursivefk" panose="03000400000000000000" pitchFamily="66" charset="0"/>
                          <a:ea typeface="Calibri" panose="020F0502020204030204" pitchFamily="34" charset="0"/>
                          <a:cs typeface="Times New Roman" panose="02020603050405020304" pitchFamily="18" charset="0"/>
                        </a:rPr>
                        <a:t>Mass and capacity</a:t>
                      </a:r>
                    </a:p>
                  </a:txBody>
                  <a:tcPr marL="68580" marR="68580" marT="0" marB="0">
                    <a:solidFill>
                      <a:srgbClr val="990000"/>
                    </a:solidFill>
                  </a:tcPr>
                </a:tc>
                <a:tc>
                  <a:txBody>
                    <a:bodyPr/>
                    <a:lstStyle/>
                    <a:p>
                      <a:pPr algn="ctr">
                        <a:lnSpc>
                          <a:spcPct val="105000"/>
                        </a:lnSpc>
                        <a:spcAft>
                          <a:spcPts val="0"/>
                        </a:spcAft>
                      </a:pPr>
                      <a:r>
                        <a:rPr lang="en-GB" sz="1600">
                          <a:effectLst/>
                          <a:latin typeface="NTPreCursivefk" panose="03000400000000000000" pitchFamily="66" charset="0"/>
                          <a:ea typeface="Calibri" panose="020F0502020204030204" pitchFamily="34" charset="0"/>
                          <a:cs typeface="Times New Roman" panose="02020603050405020304" pitchFamily="18" charset="0"/>
                        </a:rPr>
                        <a:t>Fractions</a:t>
                      </a:r>
                    </a:p>
                    <a:p>
                      <a:pPr algn="ctr">
                        <a:lnSpc>
                          <a:spcPct val="105000"/>
                        </a:lnSpc>
                        <a:spcAft>
                          <a:spcPts val="0"/>
                        </a:spcAft>
                      </a:pPr>
                      <a:r>
                        <a:rPr lang="en-GB" sz="1600">
                          <a:effectLst/>
                          <a:latin typeface="NTPreCursivefk" panose="03000400000000000000" pitchFamily="66" charset="0"/>
                          <a:ea typeface="Calibri" panose="020F0502020204030204" pitchFamily="34" charset="0"/>
                          <a:cs typeface="Times New Roman" panose="02020603050405020304" pitchFamily="18" charset="0"/>
                        </a:rPr>
                        <a:t>Money</a:t>
                      </a:r>
                    </a:p>
                    <a:p>
                      <a:pPr algn="ctr">
                        <a:lnSpc>
                          <a:spcPct val="105000"/>
                        </a:lnSpc>
                        <a:spcAft>
                          <a:spcPts val="0"/>
                        </a:spcAft>
                      </a:pPr>
                      <a:r>
                        <a:rPr lang="en-GB" sz="1600">
                          <a:effectLst/>
                          <a:latin typeface="NTPreCursivefk" panose="03000400000000000000" pitchFamily="66" charset="0"/>
                          <a:ea typeface="Calibri" panose="020F0502020204030204" pitchFamily="34" charset="0"/>
                          <a:cs typeface="Times New Roman" panose="02020603050405020304" pitchFamily="18" charset="0"/>
                        </a:rPr>
                        <a:t>Time</a:t>
                      </a:r>
                    </a:p>
                  </a:txBody>
                  <a:tcPr marL="68580" marR="68580" marT="0" marB="0">
                    <a:solidFill>
                      <a:srgbClr val="990000"/>
                    </a:solidFill>
                  </a:tcPr>
                </a:tc>
                <a:tc>
                  <a:txBody>
                    <a:bodyPr/>
                    <a:lstStyle/>
                    <a:p>
                      <a:pPr algn="ctr">
                        <a:lnSpc>
                          <a:spcPct val="105000"/>
                        </a:lnSpc>
                        <a:spcAft>
                          <a:spcPts val="0"/>
                        </a:spcAft>
                      </a:pPr>
                      <a:r>
                        <a:rPr lang="en-GB" sz="1600" dirty="0">
                          <a:effectLst/>
                          <a:latin typeface="NTPreCursivefk" panose="03000400000000000000" pitchFamily="66" charset="0"/>
                          <a:ea typeface="Calibri" panose="020F0502020204030204" pitchFamily="34" charset="0"/>
                          <a:cs typeface="Times New Roman" panose="02020603050405020304" pitchFamily="18" charset="0"/>
                        </a:rPr>
                        <a:t>Shape</a:t>
                      </a:r>
                    </a:p>
                    <a:p>
                      <a:pPr algn="ctr">
                        <a:lnSpc>
                          <a:spcPct val="105000"/>
                        </a:lnSpc>
                        <a:spcAft>
                          <a:spcPts val="0"/>
                        </a:spcAft>
                      </a:pPr>
                      <a:r>
                        <a:rPr lang="en-GB" sz="1600" dirty="0">
                          <a:effectLst/>
                          <a:latin typeface="NTPreCursivefk" panose="03000400000000000000" pitchFamily="66" charset="0"/>
                          <a:ea typeface="Calibri" panose="020F0502020204030204" pitchFamily="34" charset="0"/>
                          <a:cs typeface="Times New Roman" panose="02020603050405020304" pitchFamily="18" charset="0"/>
                        </a:rPr>
                        <a:t>Statistics</a:t>
                      </a:r>
                    </a:p>
                  </a:txBody>
                  <a:tcPr marL="68580" marR="68580" marT="0" marB="0">
                    <a:solidFill>
                      <a:srgbClr val="990000"/>
                    </a:solidFill>
                  </a:tcPr>
                </a:tc>
                <a:extLst>
                  <a:ext uri="{0D108BD9-81ED-4DB2-BD59-A6C34878D82A}">
                    <a16:rowId xmlns:a16="http://schemas.microsoft.com/office/drawing/2014/main" val="1705608463"/>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297017040"/>
              </p:ext>
            </p:extLst>
          </p:nvPr>
        </p:nvGraphicFramePr>
        <p:xfrm>
          <a:off x="816842" y="4612105"/>
          <a:ext cx="9555067" cy="960120"/>
        </p:xfrm>
        <a:graphic>
          <a:graphicData uri="http://schemas.openxmlformats.org/drawingml/2006/table">
            <a:tbl>
              <a:tblPr firstRow="1" firstCol="1" bandRow="1">
                <a:tableStyleId>{5C22544A-7EE6-4342-B048-85BDC9FD1C3A}</a:tableStyleId>
              </a:tblPr>
              <a:tblGrid>
                <a:gridCol w="1751177">
                  <a:extLst>
                    <a:ext uri="{9D8B030D-6E8A-4147-A177-3AD203B41FA5}">
                      <a16:colId xmlns:a16="http://schemas.microsoft.com/office/drawing/2014/main" val="3045701067"/>
                    </a:ext>
                  </a:extLst>
                </a:gridCol>
                <a:gridCol w="1761314">
                  <a:extLst>
                    <a:ext uri="{9D8B030D-6E8A-4147-A177-3AD203B41FA5}">
                      <a16:colId xmlns:a16="http://schemas.microsoft.com/office/drawing/2014/main" val="1765020855"/>
                    </a:ext>
                  </a:extLst>
                </a:gridCol>
                <a:gridCol w="1538323">
                  <a:extLst>
                    <a:ext uri="{9D8B030D-6E8A-4147-A177-3AD203B41FA5}">
                      <a16:colId xmlns:a16="http://schemas.microsoft.com/office/drawing/2014/main" val="1723167776"/>
                    </a:ext>
                  </a:extLst>
                </a:gridCol>
                <a:gridCol w="1532086">
                  <a:extLst>
                    <a:ext uri="{9D8B030D-6E8A-4147-A177-3AD203B41FA5}">
                      <a16:colId xmlns:a16="http://schemas.microsoft.com/office/drawing/2014/main" val="3211612969"/>
                    </a:ext>
                  </a:extLst>
                </a:gridCol>
                <a:gridCol w="2972167">
                  <a:extLst>
                    <a:ext uri="{9D8B030D-6E8A-4147-A177-3AD203B41FA5}">
                      <a16:colId xmlns:a16="http://schemas.microsoft.com/office/drawing/2014/main" val="1413169369"/>
                    </a:ext>
                  </a:extLst>
                </a:gridCol>
              </a:tblGrid>
              <a:tr h="371475">
                <a:tc>
                  <a:txBody>
                    <a:bodyPr/>
                    <a:lstStyle/>
                    <a:p>
                      <a:pPr algn="l">
                        <a:lnSpc>
                          <a:spcPct val="107000"/>
                        </a:lnSpc>
                        <a:spcAft>
                          <a:spcPts val="0"/>
                        </a:spcAft>
                      </a:pPr>
                      <a:r>
                        <a:rPr lang="en-GB" sz="2000" dirty="0">
                          <a:effectLst/>
                          <a:latin typeface="NTPreCursivefk" panose="03000400000000000000" pitchFamily="66" charset="0"/>
                        </a:rPr>
                        <a:t>Rocks </a:t>
                      </a:r>
                      <a:endParaRPr lang="en-GB" sz="2000" dirty="0">
                        <a:effectLst/>
                        <a:latin typeface="NTPreCursivefk" panose="03000400000000000000" pitchFamily="66" charset="0"/>
                        <a:ea typeface="Calibri" panose="020F0502020204030204" pitchFamily="34" charset="0"/>
                        <a:cs typeface="Times New Roman" panose="02020603050405020304" pitchFamily="18" charset="0"/>
                      </a:endParaRPr>
                    </a:p>
                  </a:txBody>
                  <a:tcPr marL="68580" marR="68580" marT="0" marB="0">
                    <a:solidFill>
                      <a:srgbClr val="990000"/>
                    </a:solidFill>
                  </a:tcPr>
                </a:tc>
                <a:tc>
                  <a:txBody>
                    <a:bodyPr/>
                    <a:lstStyle/>
                    <a:p>
                      <a:pPr algn="ctr">
                        <a:lnSpc>
                          <a:spcPct val="105000"/>
                        </a:lnSpc>
                        <a:spcAft>
                          <a:spcPts val="0"/>
                        </a:spcAft>
                      </a:pPr>
                      <a:r>
                        <a:rPr lang="en-GB" sz="2000" dirty="0">
                          <a:effectLst/>
                          <a:latin typeface="NTPreCursivefk" panose="03000400000000000000" pitchFamily="66" charset="0"/>
                          <a:ea typeface="Calibri" panose="020F0502020204030204" pitchFamily="34" charset="0"/>
                          <a:cs typeface="Times New Roman" panose="02020603050405020304" pitchFamily="18" charset="0"/>
                        </a:rPr>
                        <a:t>Plants</a:t>
                      </a:r>
                    </a:p>
                  </a:txBody>
                  <a:tcPr marL="68580" marR="68580" marT="0" marB="0">
                    <a:solidFill>
                      <a:srgbClr val="990000"/>
                    </a:solidFill>
                  </a:tcPr>
                </a:tc>
                <a:tc>
                  <a:txBody>
                    <a:bodyPr/>
                    <a:lstStyle/>
                    <a:p>
                      <a:pPr algn="ctr">
                        <a:lnSpc>
                          <a:spcPct val="105000"/>
                        </a:lnSpc>
                        <a:spcAft>
                          <a:spcPts val="0"/>
                        </a:spcAft>
                      </a:pPr>
                      <a:r>
                        <a:rPr lang="en-GB" sz="2000">
                          <a:effectLst/>
                          <a:latin typeface="NTPreCursivefk" panose="03000400000000000000" pitchFamily="66" charset="0"/>
                          <a:ea typeface="Calibri" panose="020F0502020204030204" pitchFamily="34" charset="0"/>
                          <a:cs typeface="Times New Roman" panose="02020603050405020304" pitchFamily="18" charset="0"/>
                        </a:rPr>
                        <a:t>Animals including humans</a:t>
                      </a:r>
                    </a:p>
                  </a:txBody>
                  <a:tcPr marL="68580" marR="68580" marT="0" marB="0">
                    <a:solidFill>
                      <a:srgbClr val="990000"/>
                    </a:solidFill>
                  </a:tcPr>
                </a:tc>
                <a:tc>
                  <a:txBody>
                    <a:bodyPr/>
                    <a:lstStyle/>
                    <a:p>
                      <a:pPr algn="ctr">
                        <a:lnSpc>
                          <a:spcPct val="105000"/>
                        </a:lnSpc>
                        <a:spcAft>
                          <a:spcPts val="0"/>
                        </a:spcAft>
                      </a:pPr>
                      <a:r>
                        <a:rPr lang="en-GB" sz="2000">
                          <a:effectLst/>
                          <a:latin typeface="NTPreCursivefk" panose="03000400000000000000" pitchFamily="66" charset="0"/>
                          <a:ea typeface="Calibri" panose="020F0502020204030204" pitchFamily="34" charset="0"/>
                          <a:cs typeface="Times New Roman" panose="02020603050405020304" pitchFamily="18" charset="0"/>
                        </a:rPr>
                        <a:t>Light</a:t>
                      </a:r>
                    </a:p>
                  </a:txBody>
                  <a:tcPr marL="68580" marR="68580" marT="0" marB="0">
                    <a:solidFill>
                      <a:srgbClr val="990000"/>
                    </a:solidFill>
                  </a:tcPr>
                </a:tc>
                <a:tc>
                  <a:txBody>
                    <a:bodyPr/>
                    <a:lstStyle/>
                    <a:p>
                      <a:pPr algn="ctr">
                        <a:lnSpc>
                          <a:spcPct val="105000"/>
                        </a:lnSpc>
                        <a:spcAft>
                          <a:spcPts val="0"/>
                        </a:spcAft>
                      </a:pPr>
                      <a:r>
                        <a:rPr lang="en-GB" sz="2000" dirty="0">
                          <a:effectLst/>
                          <a:latin typeface="NTPreCursivefk" panose="03000400000000000000" pitchFamily="66" charset="0"/>
                          <a:ea typeface="Calibri" panose="020F0502020204030204" pitchFamily="34" charset="0"/>
                          <a:cs typeface="Times New Roman" panose="02020603050405020304" pitchFamily="18" charset="0"/>
                        </a:rPr>
                        <a:t>Forces and magnets</a:t>
                      </a:r>
                    </a:p>
                  </a:txBody>
                  <a:tcPr marL="68580" marR="68580" marT="0" marB="0">
                    <a:solidFill>
                      <a:srgbClr val="990000"/>
                    </a:solidFill>
                  </a:tcPr>
                </a:tc>
                <a:extLst>
                  <a:ext uri="{0D108BD9-81ED-4DB2-BD59-A6C34878D82A}">
                    <a16:rowId xmlns:a16="http://schemas.microsoft.com/office/drawing/2014/main" val="887170498"/>
                  </a:ext>
                </a:extLst>
              </a:tr>
            </a:tbl>
          </a:graphicData>
        </a:graphic>
      </p:graphicFrame>
    </p:spTree>
    <p:extLst>
      <p:ext uri="{BB962C8B-B14F-4D97-AF65-F5344CB8AC3E}">
        <p14:creationId xmlns:p14="http://schemas.microsoft.com/office/powerpoint/2010/main" val="26977882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2612" y="685800"/>
            <a:ext cx="2107008" cy="2157884"/>
          </a:xfrm>
        </p:spPr>
        <p:txBody>
          <a:bodyPr/>
          <a:lstStyle/>
          <a:p>
            <a:br>
              <a:rPr lang="en-GB" dirty="0"/>
            </a:br>
            <a:endParaRPr lang="en-GB" dirty="0"/>
          </a:p>
        </p:txBody>
      </p:sp>
      <p:sp>
        <p:nvSpPr>
          <p:cNvPr id="3" name="Content Placeholder 2"/>
          <p:cNvSpPr>
            <a:spLocks noGrp="1"/>
          </p:cNvSpPr>
          <p:nvPr>
            <p:ph idx="1"/>
          </p:nvPr>
        </p:nvSpPr>
        <p:spPr/>
        <p:txBody>
          <a:bodyPr>
            <a:normAutofit fontScale="92500" lnSpcReduction="10000"/>
          </a:bodyPr>
          <a:lstStyle/>
          <a:p>
            <a:pPr marL="0" lvl="0" indent="0" algn="ctr">
              <a:buNone/>
            </a:pPr>
            <a:r>
              <a:rPr lang="en-GB" sz="2800" u="sng" dirty="0">
                <a:solidFill>
                  <a:srgbClr val="4A2318"/>
                </a:solidFill>
                <a:latin typeface="NTPreCursivefk" panose="03000400000000000000" pitchFamily="66" charset="0"/>
              </a:rPr>
              <a:t>Reading</a:t>
            </a:r>
          </a:p>
          <a:p>
            <a:pPr marL="0" lvl="0" indent="0" algn="ctr">
              <a:buNone/>
            </a:pPr>
            <a:r>
              <a:rPr lang="en-GB" sz="2800" dirty="0">
                <a:solidFill>
                  <a:srgbClr val="FF0000"/>
                </a:solidFill>
                <a:latin typeface="NTPreCursivefk" panose="03000400000000000000" pitchFamily="66" charset="0"/>
              </a:rPr>
              <a:t>Expectations: </a:t>
            </a:r>
          </a:p>
          <a:p>
            <a:pPr marL="0" lvl="0" indent="0">
              <a:buNone/>
            </a:pPr>
            <a:r>
              <a:rPr lang="en-GB" sz="2800" dirty="0">
                <a:solidFill>
                  <a:schemeClr val="tx1"/>
                </a:solidFill>
                <a:latin typeface="NTPreCursivefk" panose="03000400000000000000" pitchFamily="66" charset="0"/>
              </a:rPr>
              <a:t>Children should be reading </a:t>
            </a:r>
            <a:r>
              <a:rPr lang="en-GB" sz="2800" b="1" dirty="0">
                <a:solidFill>
                  <a:schemeClr val="tx1"/>
                </a:solidFill>
                <a:latin typeface="NTPreCursivefk" panose="03000400000000000000" pitchFamily="66" charset="0"/>
              </a:rPr>
              <a:t>everyday</a:t>
            </a:r>
            <a:r>
              <a:rPr lang="en-GB" sz="2800" dirty="0">
                <a:solidFill>
                  <a:schemeClr val="tx1"/>
                </a:solidFill>
                <a:latin typeface="NTPreCursivefk" panose="03000400000000000000" pitchFamily="66" charset="0"/>
              </a:rPr>
              <a:t>. This doesn’t have to be just their reading books. Children can read library books, magazines and age appropriate newspapers.</a:t>
            </a:r>
          </a:p>
          <a:p>
            <a:pPr lvl="0"/>
            <a:endParaRPr lang="en-GB" sz="2800" dirty="0">
              <a:solidFill>
                <a:srgbClr val="4A2318"/>
              </a:solidFill>
              <a:latin typeface="NTPreCursivefk" panose="03000400000000000000" pitchFamily="66" charset="0"/>
            </a:endParaRPr>
          </a:p>
          <a:p>
            <a:pPr marL="0" lvl="0" indent="0">
              <a:buNone/>
            </a:pPr>
            <a:r>
              <a:rPr lang="en-GB" sz="2800" dirty="0">
                <a:solidFill>
                  <a:srgbClr val="4A2318"/>
                </a:solidFill>
                <a:latin typeface="NTPreCursivefk" panose="03000400000000000000" pitchFamily="66" charset="0"/>
              </a:rPr>
              <a:t>Parents need to go on the Boom Reader app to comment on their child’s reading  at least once a week.</a:t>
            </a:r>
          </a:p>
          <a:p>
            <a:pPr marL="0" lvl="0" indent="0">
              <a:buNone/>
            </a:pPr>
            <a:r>
              <a:rPr lang="en-GB" sz="2800" dirty="0">
                <a:solidFill>
                  <a:srgbClr val="4A2318"/>
                </a:solidFill>
                <a:latin typeface="NTPreCursivefk" panose="03000400000000000000" pitchFamily="66" charset="0"/>
              </a:rPr>
              <a:t>If you’re struggling to access any of the platforms, please speak to us.</a:t>
            </a:r>
          </a:p>
          <a:p>
            <a:pPr marL="0" lvl="0" indent="0">
              <a:buNone/>
            </a:pPr>
            <a:endParaRPr lang="en-GB" sz="2400" dirty="0">
              <a:solidFill>
                <a:srgbClr val="4A2318"/>
              </a:solidFill>
              <a:latin typeface="SassoonPrimary" panose="020B0500000000000000" pitchFamily="34" charset="0"/>
            </a:endParaRPr>
          </a:p>
          <a:p>
            <a:pPr marL="0" lvl="0" indent="0">
              <a:buNone/>
            </a:pPr>
            <a:endParaRPr lang="en-GB" sz="2400" dirty="0">
              <a:solidFill>
                <a:srgbClr val="4A2318"/>
              </a:solidFill>
              <a:latin typeface="SassoonPrimary" panose="020B0500000000000000" pitchFamily="34" charset="0"/>
            </a:endParaRPr>
          </a:p>
          <a:p>
            <a:pPr lvl="0"/>
            <a:endParaRPr lang="en-GB" sz="2400" dirty="0">
              <a:solidFill>
                <a:srgbClr val="4A2318"/>
              </a:solidFill>
              <a:latin typeface="SassoonPrimary" panose="020B0500000000000000" pitchFamily="34" charset="0"/>
            </a:endParaRPr>
          </a:p>
          <a:p>
            <a:pPr marL="0" lvl="0" indent="0">
              <a:buNone/>
            </a:pPr>
            <a:endParaRPr lang="en-GB" sz="2400" dirty="0">
              <a:solidFill>
                <a:srgbClr val="4A2318"/>
              </a:solidFill>
              <a:latin typeface="SassoonPrimary" panose="020B0500000000000000" pitchFamily="34" charset="0"/>
            </a:endParaRPr>
          </a:p>
        </p:txBody>
      </p:sp>
      <p:sp>
        <p:nvSpPr>
          <p:cNvPr id="6" name="TextBox 5"/>
          <p:cNvSpPr txBox="1"/>
          <p:nvPr/>
        </p:nvSpPr>
        <p:spPr>
          <a:xfrm>
            <a:off x="662472" y="4896417"/>
            <a:ext cx="3992385" cy="1569660"/>
          </a:xfrm>
          <a:prstGeom prst="rect">
            <a:avLst/>
          </a:prstGeom>
          <a:noFill/>
        </p:spPr>
        <p:txBody>
          <a:bodyPr wrap="square" rtlCol="0">
            <a:spAutoFit/>
          </a:bodyPr>
          <a:lstStyle/>
          <a:p>
            <a:pPr algn="ctr"/>
            <a:r>
              <a:rPr lang="en-GB" sz="2400" dirty="0">
                <a:latin typeface="NTPreCursivefk" panose="03000400000000000000" pitchFamily="66" charset="0"/>
              </a:rPr>
              <a:t>We will be continuing to use ‘Go Read.’ </a:t>
            </a:r>
          </a:p>
          <a:p>
            <a:pPr algn="ctr"/>
            <a:r>
              <a:rPr lang="en-GB" sz="2400" dirty="0">
                <a:latin typeface="NTPreCursivefk" panose="03000400000000000000" pitchFamily="66" charset="0"/>
              </a:rPr>
              <a:t>It has been renamed ‘Boom Reader’ but it still fulfils the same purpose. </a:t>
            </a:r>
          </a:p>
        </p:txBody>
      </p:sp>
      <p:pic>
        <p:nvPicPr>
          <p:cNvPr id="7" name="Picture 6"/>
          <p:cNvPicPr>
            <a:picLocks noChangeAspect="1"/>
          </p:cNvPicPr>
          <p:nvPr/>
        </p:nvPicPr>
        <p:blipFill>
          <a:blip r:embed="rId2"/>
          <a:stretch>
            <a:fillRect/>
          </a:stretch>
        </p:blipFill>
        <p:spPr>
          <a:xfrm>
            <a:off x="400772" y="819190"/>
            <a:ext cx="4254085" cy="3737615"/>
          </a:xfrm>
          <a:prstGeom prst="rect">
            <a:avLst/>
          </a:prstGeom>
        </p:spPr>
      </p:pic>
    </p:spTree>
    <p:extLst>
      <p:ext uri="{BB962C8B-B14F-4D97-AF65-F5344CB8AC3E}">
        <p14:creationId xmlns:p14="http://schemas.microsoft.com/office/powerpoint/2010/main" val="13733042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53259" y="402472"/>
            <a:ext cx="6430780" cy="769441"/>
          </a:xfrm>
          <a:prstGeom prst="rect">
            <a:avLst/>
          </a:prstGeom>
          <a:noFill/>
        </p:spPr>
        <p:txBody>
          <a:bodyPr wrap="square" rtlCol="0">
            <a:spAutoFit/>
          </a:bodyPr>
          <a:lstStyle/>
          <a:p>
            <a:pPr algn="ctr"/>
            <a:r>
              <a:rPr lang="en-GB" sz="4400" dirty="0">
                <a:latin typeface="NTPreCursivefk" panose="03000400000000000000" pitchFamily="66" charset="0"/>
              </a:rPr>
              <a:t>Homework</a:t>
            </a:r>
          </a:p>
        </p:txBody>
      </p:sp>
      <p:sp>
        <p:nvSpPr>
          <p:cNvPr id="3" name="Rectangle 2"/>
          <p:cNvSpPr/>
          <p:nvPr/>
        </p:nvSpPr>
        <p:spPr>
          <a:xfrm>
            <a:off x="3257605" y="1097714"/>
            <a:ext cx="6096000" cy="2523768"/>
          </a:xfrm>
          <a:prstGeom prst="rect">
            <a:avLst/>
          </a:prstGeom>
        </p:spPr>
        <p:txBody>
          <a:bodyPr>
            <a:spAutoFit/>
          </a:bodyPr>
          <a:lstStyle/>
          <a:p>
            <a:pPr algn="ctr"/>
            <a:r>
              <a:rPr lang="en-GB" sz="2000" dirty="0">
                <a:latin typeface="NTPreCursivefk" panose="03000400000000000000" pitchFamily="66" charset="0"/>
              </a:rPr>
              <a:t>We will be setting a project at the start of every half term based around our topic learning. </a:t>
            </a:r>
          </a:p>
          <a:p>
            <a:pPr algn="ctr"/>
            <a:r>
              <a:rPr lang="en-GB" sz="2000" dirty="0">
                <a:latin typeface="NTPreCursivefk" panose="03000400000000000000" pitchFamily="66" charset="0"/>
              </a:rPr>
              <a:t>Projects will be due in on the final week of that half term.</a:t>
            </a:r>
          </a:p>
          <a:p>
            <a:pPr algn="ctr"/>
            <a:endParaRPr lang="en-GB" sz="2000" dirty="0">
              <a:latin typeface="NTPreCursivefk" panose="03000400000000000000" pitchFamily="66" charset="0"/>
            </a:endParaRPr>
          </a:p>
          <a:p>
            <a:pPr algn="ctr"/>
            <a:r>
              <a:rPr lang="en-GB" sz="2000" dirty="0">
                <a:latin typeface="NTPreCursivefk" panose="03000400000000000000" pitchFamily="66" charset="0"/>
              </a:rPr>
              <a:t>The next project will be set on the first week after October half term (Tuesday 5</a:t>
            </a:r>
            <a:r>
              <a:rPr lang="en-GB" sz="2000" baseline="30000" dirty="0">
                <a:latin typeface="NTPreCursivefk" panose="03000400000000000000" pitchFamily="66" charset="0"/>
              </a:rPr>
              <a:t>th</a:t>
            </a:r>
            <a:r>
              <a:rPr lang="en-GB" sz="2000" dirty="0">
                <a:latin typeface="NTPreCursivefk" panose="03000400000000000000" pitchFamily="66" charset="0"/>
              </a:rPr>
              <a:t> November 2024). We will also put this project onto google classroom. </a:t>
            </a:r>
          </a:p>
          <a:p>
            <a:pPr algn="ctr"/>
            <a:endParaRPr lang="en-GB" dirty="0"/>
          </a:p>
        </p:txBody>
      </p:sp>
      <p:sp>
        <p:nvSpPr>
          <p:cNvPr id="4" name="TextBox 3"/>
          <p:cNvSpPr txBox="1"/>
          <p:nvPr/>
        </p:nvSpPr>
        <p:spPr>
          <a:xfrm>
            <a:off x="1086634" y="5559319"/>
            <a:ext cx="3010619" cy="1200329"/>
          </a:xfrm>
          <a:prstGeom prst="rect">
            <a:avLst/>
          </a:prstGeom>
          <a:noFill/>
        </p:spPr>
        <p:txBody>
          <a:bodyPr wrap="square" rtlCol="0">
            <a:spAutoFit/>
          </a:bodyPr>
          <a:lstStyle/>
          <a:p>
            <a:r>
              <a:rPr lang="en-GB" sz="3600" dirty="0">
                <a:latin typeface="NTPreCursivefk" panose="03000400000000000000" pitchFamily="66" charset="0"/>
              </a:rPr>
              <a:t>Other online homework…</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97253" y="5432224"/>
            <a:ext cx="1270219" cy="1296248"/>
          </a:xfrm>
          <a:prstGeom prst="rect">
            <a:avLst/>
          </a:prstGeom>
        </p:spPr>
      </p:pic>
      <p:sp>
        <p:nvSpPr>
          <p:cNvPr id="9" name="AutoShape 2" descr="Times Tables Rock Stars: Play"/>
          <p:cNvSpPr>
            <a:spLocks noChangeAspect="1" noChangeArrowheads="1"/>
          </p:cNvSpPr>
          <p:nvPr/>
        </p:nvSpPr>
        <p:spPr bwMode="auto">
          <a:xfrm>
            <a:off x="155575" y="-144463"/>
            <a:ext cx="539994" cy="53999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p:cNvPicPr>
            <a:picLocks noChangeAspect="1"/>
          </p:cNvPicPr>
          <p:nvPr/>
        </p:nvPicPr>
        <p:blipFill>
          <a:blip r:embed="rId3"/>
          <a:stretch>
            <a:fillRect/>
          </a:stretch>
        </p:blipFill>
        <p:spPr>
          <a:xfrm>
            <a:off x="5868649" y="5427982"/>
            <a:ext cx="1720649" cy="1300490"/>
          </a:xfrm>
          <a:prstGeom prst="rect">
            <a:avLst/>
          </a:prstGeom>
        </p:spPr>
      </p:pic>
      <p:pic>
        <p:nvPicPr>
          <p:cNvPr id="12" name="Picture 11"/>
          <p:cNvPicPr>
            <a:picLocks noChangeAspect="1"/>
          </p:cNvPicPr>
          <p:nvPr/>
        </p:nvPicPr>
        <p:blipFill>
          <a:blip r:embed="rId4"/>
          <a:stretch>
            <a:fillRect/>
          </a:stretch>
        </p:blipFill>
        <p:spPr>
          <a:xfrm>
            <a:off x="7807299" y="5425582"/>
            <a:ext cx="2052939" cy="1291248"/>
          </a:xfrm>
          <a:prstGeom prst="rect">
            <a:avLst/>
          </a:prstGeom>
        </p:spPr>
      </p:pic>
      <p:sp>
        <p:nvSpPr>
          <p:cNvPr id="16" name="TextBox 15">
            <a:extLst>
              <a:ext uri="{FF2B5EF4-FFF2-40B4-BE49-F238E27FC236}">
                <a16:creationId xmlns:a16="http://schemas.microsoft.com/office/drawing/2014/main" id="{7F0855CA-130F-4F31-82B8-CE00A0C86C87}"/>
              </a:ext>
            </a:extLst>
          </p:cNvPr>
          <p:cNvSpPr txBox="1"/>
          <p:nvPr/>
        </p:nvSpPr>
        <p:spPr>
          <a:xfrm>
            <a:off x="3114261" y="4341610"/>
            <a:ext cx="7063409" cy="830997"/>
          </a:xfrm>
          <a:prstGeom prst="rect">
            <a:avLst/>
          </a:prstGeom>
          <a:noFill/>
        </p:spPr>
        <p:txBody>
          <a:bodyPr wrap="square" rtlCol="0">
            <a:spAutoFit/>
          </a:bodyPr>
          <a:lstStyle/>
          <a:p>
            <a:pPr algn="ctr"/>
            <a:r>
              <a:rPr lang="en-GB" sz="2400" dirty="0">
                <a:latin typeface="NTPreCursivefk" panose="03000400000000000000" pitchFamily="66" charset="0"/>
              </a:rPr>
              <a:t>Login’s are currently being set up. When they are reading, we will stick them into the back of their spelling books for you to see.</a:t>
            </a:r>
          </a:p>
        </p:txBody>
      </p:sp>
    </p:spTree>
    <p:extLst>
      <p:ext uri="{BB962C8B-B14F-4D97-AF65-F5344CB8AC3E}">
        <p14:creationId xmlns:p14="http://schemas.microsoft.com/office/powerpoint/2010/main" val="2972828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66DA1-9A66-48AB-9813-27BF5FEC4A27}"/>
              </a:ext>
            </a:extLst>
          </p:cNvPr>
          <p:cNvSpPr>
            <a:spLocks noGrp="1"/>
          </p:cNvSpPr>
          <p:nvPr>
            <p:ph type="title"/>
          </p:nvPr>
        </p:nvSpPr>
        <p:spPr>
          <a:xfrm>
            <a:off x="1371970" y="366205"/>
            <a:ext cx="3855720" cy="2157884"/>
          </a:xfrm>
        </p:spPr>
        <p:txBody>
          <a:bodyPr/>
          <a:lstStyle/>
          <a:p>
            <a:r>
              <a:rPr lang="en-GB" dirty="0">
                <a:latin typeface="NTPreCursivefk" panose="03000400000000000000" pitchFamily="66" charset="0"/>
              </a:rPr>
              <a:t>P.E Kit</a:t>
            </a:r>
          </a:p>
        </p:txBody>
      </p:sp>
      <p:sp>
        <p:nvSpPr>
          <p:cNvPr id="3" name="Content Placeholder 2">
            <a:extLst>
              <a:ext uri="{FF2B5EF4-FFF2-40B4-BE49-F238E27FC236}">
                <a16:creationId xmlns:a16="http://schemas.microsoft.com/office/drawing/2014/main" id="{79C1E7BE-B6D2-4912-B201-A184A25674E2}"/>
              </a:ext>
            </a:extLst>
          </p:cNvPr>
          <p:cNvSpPr>
            <a:spLocks noGrp="1"/>
          </p:cNvSpPr>
          <p:nvPr>
            <p:ph idx="1"/>
          </p:nvPr>
        </p:nvSpPr>
        <p:spPr>
          <a:xfrm>
            <a:off x="7904909" y="366205"/>
            <a:ext cx="5212080" cy="5175250"/>
          </a:xfrm>
        </p:spPr>
        <p:txBody>
          <a:bodyPr>
            <a:normAutofit/>
          </a:bodyPr>
          <a:lstStyle/>
          <a:p>
            <a:pPr marL="0" indent="0">
              <a:buNone/>
            </a:pPr>
            <a:r>
              <a:rPr lang="en-GB" sz="4400" dirty="0">
                <a:latin typeface="NTPreCursivefk" panose="03000400000000000000" pitchFamily="66" charset="0"/>
              </a:rPr>
              <a:t>Uniform</a:t>
            </a:r>
          </a:p>
        </p:txBody>
      </p:sp>
      <p:pic>
        <p:nvPicPr>
          <p:cNvPr id="4" name="Picture 3">
            <a:extLst>
              <a:ext uri="{FF2B5EF4-FFF2-40B4-BE49-F238E27FC236}">
                <a16:creationId xmlns:a16="http://schemas.microsoft.com/office/drawing/2014/main" id="{878E27B0-B802-4C6D-9EE1-A81D1A22BA92}"/>
              </a:ext>
            </a:extLst>
          </p:cNvPr>
          <p:cNvPicPr>
            <a:picLocks noChangeAspect="1"/>
          </p:cNvPicPr>
          <p:nvPr/>
        </p:nvPicPr>
        <p:blipFill>
          <a:blip r:embed="rId2"/>
          <a:stretch>
            <a:fillRect/>
          </a:stretch>
        </p:blipFill>
        <p:spPr>
          <a:xfrm>
            <a:off x="5623525" y="1520299"/>
            <a:ext cx="6449559" cy="4651900"/>
          </a:xfrm>
          <a:prstGeom prst="rect">
            <a:avLst/>
          </a:prstGeom>
        </p:spPr>
      </p:pic>
      <p:pic>
        <p:nvPicPr>
          <p:cNvPr id="5" name="Picture 4">
            <a:extLst>
              <a:ext uri="{FF2B5EF4-FFF2-40B4-BE49-F238E27FC236}">
                <a16:creationId xmlns:a16="http://schemas.microsoft.com/office/drawing/2014/main" id="{4BB18890-0C47-40DC-BB69-277828A051DC}"/>
              </a:ext>
            </a:extLst>
          </p:cNvPr>
          <p:cNvPicPr>
            <a:picLocks noChangeAspect="1"/>
          </p:cNvPicPr>
          <p:nvPr/>
        </p:nvPicPr>
        <p:blipFill>
          <a:blip r:embed="rId3"/>
          <a:stretch>
            <a:fillRect/>
          </a:stretch>
        </p:blipFill>
        <p:spPr>
          <a:xfrm>
            <a:off x="265921" y="1641300"/>
            <a:ext cx="4884015" cy="1416865"/>
          </a:xfrm>
          <a:prstGeom prst="rect">
            <a:avLst/>
          </a:prstGeom>
        </p:spPr>
      </p:pic>
      <p:sp>
        <p:nvSpPr>
          <p:cNvPr id="8" name="TextBox 7">
            <a:extLst>
              <a:ext uri="{FF2B5EF4-FFF2-40B4-BE49-F238E27FC236}">
                <a16:creationId xmlns:a16="http://schemas.microsoft.com/office/drawing/2014/main" id="{BCF7FB08-C34C-4EF4-B0E1-D97607059359}"/>
              </a:ext>
            </a:extLst>
          </p:cNvPr>
          <p:cNvSpPr txBox="1"/>
          <p:nvPr/>
        </p:nvSpPr>
        <p:spPr>
          <a:xfrm>
            <a:off x="168676" y="3213717"/>
            <a:ext cx="5059014" cy="923330"/>
          </a:xfrm>
          <a:prstGeom prst="rect">
            <a:avLst/>
          </a:prstGeom>
          <a:noFill/>
        </p:spPr>
        <p:txBody>
          <a:bodyPr wrap="square" rtlCol="0">
            <a:spAutoFit/>
          </a:bodyPr>
          <a:lstStyle/>
          <a:p>
            <a:r>
              <a:rPr lang="en-US" dirty="0">
                <a:latin typeface="NTPreCursivefk" panose="03000400000000000000" pitchFamily="66" charset="0"/>
              </a:rPr>
              <a:t>The PE kit should consist of a yellow polo shirt, school jumper, a pair of black shorts or jogging bottoms and a pair of black pumps or trainers </a:t>
            </a:r>
            <a:endParaRPr lang="en-GB" dirty="0">
              <a:latin typeface="NTPreCursivefk" panose="03000400000000000000" pitchFamily="66" charset="0"/>
            </a:endParaRPr>
          </a:p>
        </p:txBody>
      </p:sp>
    </p:spTree>
    <p:extLst>
      <p:ext uri="{BB962C8B-B14F-4D97-AF65-F5344CB8AC3E}">
        <p14:creationId xmlns:p14="http://schemas.microsoft.com/office/powerpoint/2010/main" val="295217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3900" y="685800"/>
            <a:ext cx="3855720" cy="861646"/>
          </a:xfrm>
        </p:spPr>
        <p:txBody>
          <a:bodyPr/>
          <a:lstStyle/>
          <a:p>
            <a:pPr algn="ctr"/>
            <a:r>
              <a:rPr lang="en-GB" sz="6600" dirty="0">
                <a:latin typeface="NTPreCursive" panose="03000400000000000000" pitchFamily="66" charset="0"/>
              </a:rPr>
              <a:t>Toast</a:t>
            </a:r>
          </a:p>
        </p:txBody>
      </p:sp>
      <p:sp>
        <p:nvSpPr>
          <p:cNvPr id="3" name="Content Placeholder 2"/>
          <p:cNvSpPr>
            <a:spLocks noGrp="1"/>
          </p:cNvSpPr>
          <p:nvPr>
            <p:ph idx="1"/>
          </p:nvPr>
        </p:nvSpPr>
        <p:spPr>
          <a:xfrm>
            <a:off x="5603354" y="384525"/>
            <a:ext cx="6673159" cy="6103428"/>
          </a:xfrm>
        </p:spPr>
        <p:txBody>
          <a:bodyPr>
            <a:normAutofit/>
          </a:bodyPr>
          <a:lstStyle/>
          <a:p>
            <a:pPr marL="0" indent="0" algn="ctr">
              <a:buNone/>
            </a:pPr>
            <a:r>
              <a:rPr lang="en-GB" sz="2800" u="sng" dirty="0">
                <a:latin typeface="NTPreCursivefk" panose="03000400000000000000" pitchFamily="66" charset="0"/>
              </a:rPr>
              <a:t>Snacks </a:t>
            </a:r>
          </a:p>
          <a:p>
            <a:pPr marL="0" indent="0" algn="ctr">
              <a:buNone/>
            </a:pPr>
            <a:endParaRPr lang="en-GB" sz="2800" dirty="0">
              <a:latin typeface="NTPreCursivefk" panose="03000400000000000000" pitchFamily="66" charset="0"/>
            </a:endParaRPr>
          </a:p>
          <a:p>
            <a:pPr marL="0" indent="0" algn="ctr">
              <a:buNone/>
            </a:pPr>
            <a:r>
              <a:rPr lang="en-GB" sz="2800" dirty="0">
                <a:latin typeface="NTPreCursivefk" panose="03000400000000000000" pitchFamily="66" charset="0"/>
              </a:rPr>
              <a:t>Children can bring  a piece of fruit for their snack at Playtime if they wish to (No chocolate/sweets please!)</a:t>
            </a:r>
          </a:p>
          <a:p>
            <a:pPr marL="0" indent="0" algn="ctr">
              <a:buNone/>
            </a:pPr>
            <a:endParaRPr lang="en-GB" sz="2800" dirty="0">
              <a:latin typeface="NTPreCursivefk" panose="03000400000000000000"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u="sng" dirty="0">
              <a:latin typeface="Comic Sans MS" panose="030F0702030302020204" pitchFamily="66" charset="0"/>
            </a:endParaRPr>
          </a:p>
          <a:p>
            <a:pPr marL="0" indent="0">
              <a:buNone/>
            </a:pPr>
            <a:endParaRPr lang="en-GB" dirty="0">
              <a:latin typeface="Comic Sans MS" panose="030F0702030302020204" pitchFamily="66" charset="0"/>
            </a:endParaRPr>
          </a:p>
        </p:txBody>
      </p:sp>
      <p:sp>
        <p:nvSpPr>
          <p:cNvPr id="4" name="Text Placeholder 3"/>
          <p:cNvSpPr>
            <a:spLocks noGrp="1"/>
          </p:cNvSpPr>
          <p:nvPr>
            <p:ph type="body" sz="half" idx="2"/>
          </p:nvPr>
        </p:nvSpPr>
        <p:spPr>
          <a:xfrm>
            <a:off x="578338" y="3146423"/>
            <a:ext cx="4399219" cy="3341529"/>
          </a:xfrm>
        </p:spPr>
        <p:txBody>
          <a:bodyPr>
            <a:normAutofit fontScale="70000" lnSpcReduction="20000"/>
          </a:bodyPr>
          <a:lstStyle/>
          <a:p>
            <a:pPr algn="ctr">
              <a:buClr>
                <a:srgbClr val="C00000"/>
              </a:buClr>
              <a:buFont typeface="Wingdings" panose="05000000000000000000" pitchFamily="2" charset="2"/>
              <a:buChar char="§"/>
            </a:pPr>
            <a:r>
              <a:rPr lang="en-GB" sz="3400" dirty="0">
                <a:solidFill>
                  <a:schemeClr val="tx1"/>
                </a:solidFill>
                <a:latin typeface="NTPreCursivefk" panose="03000400000000000000" pitchFamily="66" charset="0"/>
              </a:rPr>
              <a:t>Children are welcome to have toast each week at a cost of 50p however this needs to be paid online (Gateway). You will need to pay at the end of every half term for your child to have toast the following half term.</a:t>
            </a:r>
          </a:p>
          <a:p>
            <a:pPr algn="ctr">
              <a:buClr>
                <a:srgbClr val="C00000"/>
              </a:buClr>
              <a:buFont typeface="Wingdings" panose="05000000000000000000" pitchFamily="2" charset="2"/>
              <a:buChar char="§"/>
            </a:pPr>
            <a:r>
              <a:rPr lang="en-GB" sz="3400" dirty="0">
                <a:solidFill>
                  <a:schemeClr val="tx1"/>
                </a:solidFill>
                <a:latin typeface="NTPreCursivefk" panose="03000400000000000000" pitchFamily="66" charset="0"/>
              </a:rPr>
              <a:t>Children can also have milk at break times which also needs to be paid online. </a:t>
            </a:r>
          </a:p>
          <a:p>
            <a:endParaRPr lang="en-GB" dirty="0"/>
          </a:p>
        </p:txBody>
      </p:sp>
      <p:pic>
        <p:nvPicPr>
          <p:cNvPr id="2050" name="Picture 2" descr="Ex-Fat Duck chef launches toast-based restaura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0290" y="1547446"/>
            <a:ext cx="2321630" cy="130630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25 Piece Essential Fruit Box – Jones Br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0265" y="2978446"/>
            <a:ext cx="1859335" cy="15078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895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3983" y="848992"/>
            <a:ext cx="8893909" cy="3046988"/>
          </a:xfrm>
          <a:prstGeom prst="rect">
            <a:avLst/>
          </a:prstGeom>
        </p:spPr>
        <p:txBody>
          <a:bodyPr wrap="square">
            <a:spAutoFit/>
          </a:bodyPr>
          <a:lstStyle/>
          <a:p>
            <a:pPr>
              <a:buClr>
                <a:schemeClr val="accent2"/>
              </a:buClr>
            </a:pPr>
            <a:r>
              <a:rPr lang="en-GB" sz="2400" dirty="0">
                <a:latin typeface="NTPreCursivefk" panose="03000400000000000000" pitchFamily="66" charset="0"/>
              </a:rPr>
              <a:t>We continue to follow the “Good to be Green” approach with our behaviour management. </a:t>
            </a:r>
          </a:p>
          <a:p>
            <a:pPr>
              <a:buClr>
                <a:schemeClr val="accent2"/>
              </a:buClr>
            </a:pPr>
            <a:endParaRPr lang="en-GB" sz="2400" dirty="0">
              <a:latin typeface="NTPreCursivefk" panose="03000400000000000000" pitchFamily="66" charset="0"/>
            </a:endParaRPr>
          </a:p>
          <a:p>
            <a:pPr marL="457200" indent="-457200">
              <a:buClr>
                <a:schemeClr val="accent2"/>
              </a:buClr>
              <a:buFont typeface="+mj-lt"/>
              <a:buAutoNum type="arabicPeriod"/>
            </a:pPr>
            <a:r>
              <a:rPr lang="en-GB" sz="2400" dirty="0">
                <a:latin typeface="NTPreCursivefk" panose="03000400000000000000" pitchFamily="66" charset="0"/>
              </a:rPr>
              <a:t>Non-verbal warning</a:t>
            </a:r>
          </a:p>
          <a:p>
            <a:pPr marL="457200" indent="-457200">
              <a:buClr>
                <a:schemeClr val="accent2"/>
              </a:buClr>
              <a:buFont typeface="+mj-lt"/>
              <a:buAutoNum type="arabicPeriod"/>
            </a:pPr>
            <a:r>
              <a:rPr lang="en-GB" sz="2400" dirty="0">
                <a:latin typeface="NTPreCursivefk" panose="03000400000000000000" pitchFamily="66" charset="0"/>
              </a:rPr>
              <a:t>Verbal warning- blue stop and think card- </a:t>
            </a:r>
          </a:p>
          <a:p>
            <a:pPr marL="457200" indent="-457200">
              <a:buClr>
                <a:schemeClr val="accent2"/>
              </a:buClr>
              <a:buFont typeface="+mj-lt"/>
              <a:buAutoNum type="arabicPeriod"/>
            </a:pPr>
            <a:r>
              <a:rPr lang="en-GB" sz="2400" dirty="0">
                <a:latin typeface="NTPreCursivefk" panose="03000400000000000000" pitchFamily="66" charset="0"/>
              </a:rPr>
              <a:t>Yellow card (miss 5 </a:t>
            </a:r>
            <a:r>
              <a:rPr lang="en-GB" sz="2400" dirty="0" err="1">
                <a:latin typeface="NTPreCursivefk" panose="03000400000000000000" pitchFamily="66" charset="0"/>
              </a:rPr>
              <a:t>mins</a:t>
            </a:r>
            <a:r>
              <a:rPr lang="en-GB" sz="2400" dirty="0">
                <a:latin typeface="NTPreCursivefk" panose="03000400000000000000" pitchFamily="66" charset="0"/>
              </a:rPr>
              <a:t> play)</a:t>
            </a:r>
          </a:p>
          <a:p>
            <a:pPr marL="457200" indent="-457200">
              <a:buClr>
                <a:schemeClr val="accent2"/>
              </a:buClr>
              <a:buFont typeface="+mj-lt"/>
              <a:buAutoNum type="arabicPeriod"/>
            </a:pPr>
            <a:r>
              <a:rPr lang="en-GB" sz="2400" dirty="0">
                <a:latin typeface="NTPreCursivefk" panose="03000400000000000000" pitchFamily="66" charset="0"/>
              </a:rPr>
              <a:t>Red card (miss 15 </a:t>
            </a:r>
            <a:r>
              <a:rPr lang="en-GB" sz="2400" dirty="0" err="1">
                <a:latin typeface="NTPreCursivefk" panose="03000400000000000000" pitchFamily="66" charset="0"/>
              </a:rPr>
              <a:t>mins</a:t>
            </a:r>
            <a:r>
              <a:rPr lang="en-GB" sz="2400" dirty="0">
                <a:latin typeface="NTPreCursivefk" panose="03000400000000000000" pitchFamily="66" charset="0"/>
              </a:rPr>
              <a:t> play)</a:t>
            </a:r>
          </a:p>
          <a:p>
            <a:pPr marL="457200" indent="-457200">
              <a:buClr>
                <a:schemeClr val="accent2"/>
              </a:buClr>
              <a:buFont typeface="+mj-lt"/>
              <a:buAutoNum type="arabicPeriod"/>
            </a:pPr>
            <a:r>
              <a:rPr lang="en-GB" sz="2400" dirty="0">
                <a:latin typeface="NTPreCursivefk" panose="03000400000000000000" pitchFamily="66" charset="0"/>
              </a:rPr>
              <a:t>Behaviour recovery (Senior leaders office)</a:t>
            </a:r>
          </a:p>
        </p:txBody>
      </p:sp>
      <p:sp>
        <p:nvSpPr>
          <p:cNvPr id="3" name="Rectangle 2"/>
          <p:cNvSpPr/>
          <p:nvPr/>
        </p:nvSpPr>
        <p:spPr>
          <a:xfrm>
            <a:off x="4918368" y="202661"/>
            <a:ext cx="5180355" cy="646331"/>
          </a:xfrm>
          <a:prstGeom prst="rect">
            <a:avLst/>
          </a:prstGeom>
        </p:spPr>
        <p:txBody>
          <a:bodyPr wrap="square">
            <a:spAutoFit/>
          </a:bodyPr>
          <a:lstStyle/>
          <a:p>
            <a:r>
              <a:rPr lang="en-GB" sz="3600" u="sng" dirty="0">
                <a:latin typeface="NTPreCursivefk" panose="03000400000000000000" pitchFamily="66" charset="0"/>
              </a:rPr>
              <a:t>Good behaviour</a:t>
            </a:r>
          </a:p>
        </p:txBody>
      </p:sp>
      <p:sp>
        <p:nvSpPr>
          <p:cNvPr id="4" name="TextBox 3"/>
          <p:cNvSpPr txBox="1"/>
          <p:nvPr/>
        </p:nvSpPr>
        <p:spPr>
          <a:xfrm>
            <a:off x="1493983" y="3830751"/>
            <a:ext cx="8604740" cy="2677656"/>
          </a:xfrm>
          <a:prstGeom prst="rect">
            <a:avLst/>
          </a:prstGeom>
          <a:noFill/>
        </p:spPr>
        <p:txBody>
          <a:bodyPr wrap="square" rtlCol="0">
            <a:spAutoFit/>
          </a:bodyPr>
          <a:lstStyle/>
          <a:p>
            <a:r>
              <a:rPr lang="en-GB" sz="2400" u="sng" dirty="0">
                <a:latin typeface="NTPreCursivefk" panose="03000400000000000000" pitchFamily="66" charset="0"/>
              </a:rPr>
              <a:t>Praise Assembly</a:t>
            </a:r>
            <a:endParaRPr lang="en-GB" sz="2400" dirty="0">
              <a:latin typeface="NTPreCursivefk" panose="03000400000000000000" pitchFamily="66" charset="0"/>
            </a:endParaRPr>
          </a:p>
          <a:p>
            <a:r>
              <a:rPr lang="en-GB" sz="2400" dirty="0">
                <a:latin typeface="NTPreCursivefk" panose="03000400000000000000" pitchFamily="66" charset="0"/>
              </a:rPr>
              <a:t>Praise Assembly will take place on </a:t>
            </a:r>
            <a:r>
              <a:rPr lang="en-GB" sz="2400" b="1" dirty="0">
                <a:latin typeface="NTPreCursivefk" panose="03000400000000000000" pitchFamily="66" charset="0"/>
              </a:rPr>
              <a:t>Friday Morning</a:t>
            </a:r>
            <a:r>
              <a:rPr lang="en-GB" sz="2400" dirty="0">
                <a:latin typeface="NTPreCursivefk" panose="03000400000000000000" pitchFamily="66" charset="0"/>
              </a:rPr>
              <a:t>. If your child has been selected for praise you will receive an invitation on the Thursday before to join us in celebrating your child’s achievements at </a:t>
            </a:r>
            <a:r>
              <a:rPr lang="en-GB" sz="2400" b="1" dirty="0">
                <a:latin typeface="NTPreCursivefk" panose="03000400000000000000" pitchFamily="66" charset="0"/>
              </a:rPr>
              <a:t>8:50am</a:t>
            </a:r>
            <a:r>
              <a:rPr lang="en-GB" sz="2400" dirty="0">
                <a:latin typeface="NTPreCursivefk" panose="03000400000000000000" pitchFamily="66" charset="0"/>
              </a:rPr>
              <a:t>.</a:t>
            </a:r>
          </a:p>
          <a:p>
            <a:r>
              <a:rPr lang="en-GB" sz="2400" u="sng" dirty="0">
                <a:latin typeface="NTPreCursivefk" panose="03000400000000000000" pitchFamily="66" charset="0"/>
              </a:rPr>
              <a:t>Halos</a:t>
            </a:r>
          </a:p>
          <a:p>
            <a:r>
              <a:rPr lang="en-GB" sz="2400" dirty="0">
                <a:latin typeface="NTPreCursivefk" panose="03000400000000000000" pitchFamily="66" charset="0"/>
              </a:rPr>
              <a:t>Children will receive halos for showing our learning behaviours. These can be then spent in our halo shop every half term.</a:t>
            </a:r>
          </a:p>
        </p:txBody>
      </p:sp>
    </p:spTree>
    <p:extLst>
      <p:ext uri="{BB962C8B-B14F-4D97-AF65-F5344CB8AC3E}">
        <p14:creationId xmlns:p14="http://schemas.microsoft.com/office/powerpoint/2010/main" val="18839433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0208" y="868680"/>
            <a:ext cx="4318363" cy="2157884"/>
          </a:xfrm>
        </p:spPr>
        <p:txBody>
          <a:bodyPr/>
          <a:lstStyle/>
          <a:p>
            <a:pPr algn="ctr"/>
            <a:r>
              <a:rPr lang="en-GB" sz="6600" dirty="0">
                <a:latin typeface="NTPreCursivefk" panose="03000400000000000000" pitchFamily="66" charset="0"/>
              </a:rPr>
              <a:t>What you can do to help at home?</a:t>
            </a:r>
            <a:br>
              <a:rPr lang="en-GB" dirty="0">
                <a:latin typeface="SassoonPrimary" panose="020B0500000000000000" pitchFamily="34" charset="0"/>
              </a:rPr>
            </a:br>
            <a:endParaRPr lang="en-GB" dirty="0"/>
          </a:p>
        </p:txBody>
      </p:sp>
      <p:sp>
        <p:nvSpPr>
          <p:cNvPr id="3" name="Content Placeholder 2"/>
          <p:cNvSpPr>
            <a:spLocks noGrp="1"/>
          </p:cNvSpPr>
          <p:nvPr>
            <p:ph idx="1"/>
          </p:nvPr>
        </p:nvSpPr>
        <p:spPr/>
        <p:txBody>
          <a:bodyPr/>
          <a:lstStyle/>
          <a:p>
            <a:r>
              <a:rPr lang="en-GB" sz="2800" dirty="0">
                <a:latin typeface="NTPreCursivefk" panose="03000400000000000000" pitchFamily="66" charset="0"/>
              </a:rPr>
              <a:t>Listen to your child read even if this is not their school reading book.</a:t>
            </a:r>
          </a:p>
          <a:p>
            <a:r>
              <a:rPr lang="en-GB" sz="2800" dirty="0">
                <a:latin typeface="NTPreCursivefk" panose="03000400000000000000" pitchFamily="66" charset="0"/>
              </a:rPr>
              <a:t>Ensure that your child completes their topic project. </a:t>
            </a:r>
          </a:p>
          <a:p>
            <a:r>
              <a:rPr lang="en-GB" sz="2800" dirty="0">
                <a:latin typeface="NTPreCursivefk" panose="03000400000000000000" pitchFamily="66" charset="0"/>
              </a:rPr>
              <a:t>Practise spellings, times tables and writing.</a:t>
            </a:r>
          </a:p>
          <a:p>
            <a:r>
              <a:rPr lang="en-GB" sz="2800" dirty="0">
                <a:latin typeface="NTPreCursivefk" panose="03000400000000000000" pitchFamily="66" charset="0"/>
              </a:rPr>
              <a:t>Ensure your child is in school everyday and on time.</a:t>
            </a:r>
          </a:p>
          <a:p>
            <a:r>
              <a:rPr lang="en-GB" sz="2800" dirty="0">
                <a:latin typeface="NTPreCursivefk" panose="03000400000000000000" pitchFamily="66" charset="0"/>
              </a:rPr>
              <a:t>Talk to your child about their learning from the day.</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563565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7200" dirty="0">
                <a:latin typeface="NTPreCursivefk" panose="03000400000000000000" pitchFamily="66" charset="0"/>
              </a:rPr>
              <a:t>Any Questions?</a:t>
            </a:r>
            <a:br>
              <a:rPr lang="en-GB" dirty="0">
                <a:latin typeface="SassoonPrimary" panose="020B0500000000000000" pitchFamily="34" charset="0"/>
              </a:rPr>
            </a:br>
            <a:endParaRPr lang="en-GB" dirty="0"/>
          </a:p>
        </p:txBody>
      </p:sp>
    </p:spTree>
    <p:extLst>
      <p:ext uri="{BB962C8B-B14F-4D97-AF65-F5344CB8AC3E}">
        <p14:creationId xmlns:p14="http://schemas.microsoft.com/office/powerpoint/2010/main" val="1528607912"/>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4A2318"/>
      </a:dk2>
      <a:lt2>
        <a:srgbClr val="EDECEB"/>
      </a:lt2>
      <a:accent1>
        <a:srgbClr val="F3C82E"/>
      </a:accent1>
      <a:accent2>
        <a:srgbClr val="A26176"/>
      </a:accent2>
      <a:accent3>
        <a:srgbClr val="74A94E"/>
      </a:accent3>
      <a:accent4>
        <a:srgbClr val="188E8D"/>
      </a:accent4>
      <a:accent5>
        <a:srgbClr val="EE913A"/>
      </a:accent5>
      <a:accent6>
        <a:srgbClr val="DF5D4A"/>
      </a:accent6>
      <a:hlink>
        <a:srgbClr val="188E8D"/>
      </a:hlink>
      <a:folHlink>
        <a:srgbClr val="A26176"/>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D7AA1D6E-F3E9-4763-A3BC-84DF2E02F60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3b06476-a9a3-4995-b6ff-9de813512a1c">
      <Terms xmlns="http://schemas.microsoft.com/office/infopath/2007/PartnerControls"/>
    </lcf76f155ced4ddcb4097134ff3c332f>
    <TaxCatchAll xmlns="2c2a9bb5-2594-4f2d-9f22-1f0d58dff20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D8F0124491F2742A42AFD9E87A00897" ma:contentTypeVersion="17" ma:contentTypeDescription="Create a new document." ma:contentTypeScope="" ma:versionID="af8505b1ba7b1dcdb85a868614151635">
  <xsd:schema xmlns:xsd="http://www.w3.org/2001/XMLSchema" xmlns:xs="http://www.w3.org/2001/XMLSchema" xmlns:p="http://schemas.microsoft.com/office/2006/metadata/properties" xmlns:ns2="c3b06476-a9a3-4995-b6ff-9de813512a1c" xmlns:ns3="2c2a9bb5-2594-4f2d-9f22-1f0d58dff208" targetNamespace="http://schemas.microsoft.com/office/2006/metadata/properties" ma:root="true" ma:fieldsID="9fa0fdd37e17f45e89ea6d2a4b26b730" ns2:_="" ns3:_="">
    <xsd:import namespace="c3b06476-a9a3-4995-b6ff-9de813512a1c"/>
    <xsd:import namespace="2c2a9bb5-2594-4f2d-9f22-1f0d58dff20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3:SharedWithUsers" minOccurs="0"/>
                <xsd:element ref="ns3:SharedWithDetail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b06476-a9a3-4995-b6ff-9de813512a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d80f218-e776-4062-9162-9d4cc2bdd992"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Location" ma:index="24"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c2a9bb5-2594-4f2d-9f22-1f0d58dff208"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18" nillable="true" ma:displayName="Taxonomy Catch All Column" ma:hidden="true" ma:list="{3cb4194d-8d59-4d32-8c81-09bb330ce34b}" ma:internalName="TaxCatchAll" ma:showField="CatchAllData" ma:web="2c2a9bb5-2594-4f2d-9f22-1f0d58dff20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853503-CF7E-4ABE-9953-4DCD10447268}">
  <ds:schemaRefs>
    <ds:schemaRef ds:uri="c3b06476-a9a3-4995-b6ff-9de813512a1c"/>
    <ds:schemaRef ds:uri="http://schemas.microsoft.com/office/2006/metadata/properties"/>
    <ds:schemaRef ds:uri="http://schemas.microsoft.com/office/2006/documentManagement/types"/>
    <ds:schemaRef ds:uri="http://purl.org/dc/dcmitype/"/>
    <ds:schemaRef ds:uri="http://schemas.openxmlformats.org/package/2006/metadata/core-properties"/>
    <ds:schemaRef ds:uri="http://purl.org/dc/elements/1.1/"/>
    <ds:schemaRef ds:uri="http://schemas.microsoft.com/office/infopath/2007/PartnerControls"/>
    <ds:schemaRef ds:uri="http://purl.org/dc/terms/"/>
    <ds:schemaRef ds:uri="2c2a9bb5-2594-4f2d-9f22-1f0d58dff208"/>
    <ds:schemaRef ds:uri="http://www.w3.org/XML/1998/namespace"/>
  </ds:schemaRefs>
</ds:datastoreItem>
</file>

<file path=customXml/itemProps2.xml><?xml version="1.0" encoding="utf-8"?>
<ds:datastoreItem xmlns:ds="http://schemas.openxmlformats.org/officeDocument/2006/customXml" ds:itemID="{557A26C0-1EEB-4BE3-954D-C375D7A013B0}">
  <ds:schemaRefs>
    <ds:schemaRef ds:uri="http://schemas.microsoft.com/sharepoint/v3/contenttype/forms"/>
  </ds:schemaRefs>
</ds:datastoreItem>
</file>

<file path=customXml/itemProps3.xml><?xml version="1.0" encoding="utf-8"?>
<ds:datastoreItem xmlns:ds="http://schemas.openxmlformats.org/officeDocument/2006/customXml" ds:itemID="{6A7B679C-BA07-4599-A74D-510973E4FF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3b06476-a9a3-4995-b6ff-9de813512a1c"/>
    <ds:schemaRef ds:uri="2c2a9bb5-2594-4f2d-9f22-1f0d58dff20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6198</TotalTime>
  <Words>708</Words>
  <Application>Microsoft Office PowerPoint</Application>
  <PresentationFormat>Widescreen</PresentationFormat>
  <Paragraphs>134</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Comic Sans MS</vt:lpstr>
      <vt:lpstr>Franklin Gothic Book</vt:lpstr>
      <vt:lpstr>NTPreCursive</vt:lpstr>
      <vt:lpstr>NTPreCursivefk</vt:lpstr>
      <vt:lpstr>SassoonPrimary</vt:lpstr>
      <vt:lpstr>Wingdings</vt:lpstr>
      <vt:lpstr>Crop</vt:lpstr>
      <vt:lpstr>PowerPoint Presentation</vt:lpstr>
      <vt:lpstr>MEET THE TEACHERS </vt:lpstr>
      <vt:lpstr>Welcome to Year 3 </vt:lpstr>
      <vt:lpstr>The School day </vt:lpstr>
      <vt:lpstr>Year 3 Curriculum</vt:lpstr>
      <vt:lpstr> </vt:lpstr>
      <vt:lpstr>PowerPoint Presentation</vt:lpstr>
      <vt:lpstr>P.E Kit</vt:lpstr>
      <vt:lpstr>Toast</vt:lpstr>
      <vt:lpstr>PowerPoint Presentation</vt:lpstr>
      <vt:lpstr>What you can do to help at home? </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Benn</dc:creator>
  <cp:lastModifiedBy>Tracey James</cp:lastModifiedBy>
  <cp:revision>42</cp:revision>
  <dcterms:created xsi:type="dcterms:W3CDTF">2016-09-14T14:38:03Z</dcterms:created>
  <dcterms:modified xsi:type="dcterms:W3CDTF">2024-09-17T08:03:59Z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0x010100CD8F0124491F2742A42AFD9E87A00897</vt:lpwstr>
  </property>
</Properties>
</file>