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2" r:id="rId19"/>
    <p:sldId id="274" r:id="rId20"/>
    <p:sldId id="275" r:id="rId21"/>
    <p:sldId id="276" r:id="rId22"/>
    <p:sldId id="277"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027"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EFB5BA-6B7A-45A7-A534-8A1D6E7C1988}" type="datetimeFigureOut">
              <a:rPr lang="en-GB" smtClean="0"/>
              <a:t>30/04/2020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A86A93-A8FE-44A9-ACDB-D0368905DF7B}" type="slidenum">
              <a:rPr lang="en-GB" smtClean="0"/>
              <a:t>‹#›</a:t>
            </a:fld>
            <a:endParaRPr lang="en-GB"/>
          </a:p>
        </p:txBody>
      </p:sp>
    </p:spTree>
    <p:extLst>
      <p:ext uri="{BB962C8B-B14F-4D97-AF65-F5344CB8AC3E}">
        <p14:creationId xmlns:p14="http://schemas.microsoft.com/office/powerpoint/2010/main" val="268442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A503AEA-9F87-4428-A05A-9298C05A2282}" type="datetime1">
              <a:rPr lang="en-GB" smtClean="0"/>
              <a:t>30/04/2020</a:t>
            </a:fld>
            <a:endParaRPr lang="en-GB"/>
          </a:p>
        </p:txBody>
      </p:sp>
      <p:sp>
        <p:nvSpPr>
          <p:cNvPr id="5" name="Footer Placeholder 4"/>
          <p:cNvSpPr>
            <a:spLocks noGrp="1"/>
          </p:cNvSpPr>
          <p:nvPr>
            <p:ph type="ftr" sz="quarter" idx="11"/>
          </p:nvPr>
        </p:nvSpPr>
        <p:spPr/>
        <p:txBody>
          <a:bodyPr/>
          <a:lstStyle/>
          <a:p>
            <a:r>
              <a:rPr lang="en-GB" smtClean="0"/>
              <a:t>K.Lewis 2020</a:t>
            </a:r>
            <a:endParaRPr lang="en-GB"/>
          </a:p>
        </p:txBody>
      </p:sp>
      <p:sp>
        <p:nvSpPr>
          <p:cNvPr id="6" name="Slide Number Placeholder 5"/>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2555506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CB58C6-7E2C-4397-BA53-28E988780C7E}" type="datetime1">
              <a:rPr lang="en-GB" smtClean="0"/>
              <a:t>30/04/2020</a:t>
            </a:fld>
            <a:endParaRPr lang="en-GB"/>
          </a:p>
        </p:txBody>
      </p:sp>
      <p:sp>
        <p:nvSpPr>
          <p:cNvPr id="5" name="Footer Placeholder 4"/>
          <p:cNvSpPr>
            <a:spLocks noGrp="1"/>
          </p:cNvSpPr>
          <p:nvPr>
            <p:ph type="ftr" sz="quarter" idx="11"/>
          </p:nvPr>
        </p:nvSpPr>
        <p:spPr/>
        <p:txBody>
          <a:bodyPr/>
          <a:lstStyle/>
          <a:p>
            <a:r>
              <a:rPr lang="en-GB" smtClean="0"/>
              <a:t>K.Lewis 2020</a:t>
            </a:r>
            <a:endParaRPr lang="en-GB"/>
          </a:p>
        </p:txBody>
      </p:sp>
      <p:sp>
        <p:nvSpPr>
          <p:cNvPr id="6" name="Slide Number Placeholder 5"/>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1197717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80FCE1-3B30-4DF0-8A2E-58FB79770ADC}" type="datetime1">
              <a:rPr lang="en-GB" smtClean="0"/>
              <a:t>30/04/2020</a:t>
            </a:fld>
            <a:endParaRPr lang="en-GB"/>
          </a:p>
        </p:txBody>
      </p:sp>
      <p:sp>
        <p:nvSpPr>
          <p:cNvPr id="5" name="Footer Placeholder 4"/>
          <p:cNvSpPr>
            <a:spLocks noGrp="1"/>
          </p:cNvSpPr>
          <p:nvPr>
            <p:ph type="ftr" sz="quarter" idx="11"/>
          </p:nvPr>
        </p:nvSpPr>
        <p:spPr/>
        <p:txBody>
          <a:bodyPr/>
          <a:lstStyle/>
          <a:p>
            <a:r>
              <a:rPr lang="en-GB" smtClean="0"/>
              <a:t>K.Lewis 2020</a:t>
            </a:r>
            <a:endParaRPr lang="en-GB"/>
          </a:p>
        </p:txBody>
      </p:sp>
      <p:sp>
        <p:nvSpPr>
          <p:cNvPr id="6" name="Slide Number Placeholder 5"/>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4095124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2DC26B-7804-4A0A-85EA-29413C07C4D3}" type="datetime1">
              <a:rPr lang="en-GB" smtClean="0"/>
              <a:t>30/04/2020</a:t>
            </a:fld>
            <a:endParaRPr lang="en-GB"/>
          </a:p>
        </p:txBody>
      </p:sp>
      <p:sp>
        <p:nvSpPr>
          <p:cNvPr id="6" name="Footer Placeholder 5"/>
          <p:cNvSpPr>
            <a:spLocks noGrp="1"/>
          </p:cNvSpPr>
          <p:nvPr>
            <p:ph type="ftr" sz="quarter" idx="11"/>
          </p:nvPr>
        </p:nvSpPr>
        <p:spPr/>
        <p:txBody>
          <a:bodyPr/>
          <a:lstStyle/>
          <a:p>
            <a:r>
              <a:rPr lang="en-GB" smtClean="0"/>
              <a:t>K.Lewis 2020</a:t>
            </a:r>
            <a:endParaRPr lang="en-GB"/>
          </a:p>
        </p:txBody>
      </p:sp>
      <p:sp>
        <p:nvSpPr>
          <p:cNvPr id="7" name="Slide Number Placeholder 6"/>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2767089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225B6E2-9F92-40C8-A8A3-982F4A87806B}" type="datetime1">
              <a:rPr lang="en-GB" smtClean="0"/>
              <a:t>30/04/2020</a:t>
            </a:fld>
            <a:endParaRPr lang="en-GB"/>
          </a:p>
        </p:txBody>
      </p:sp>
      <p:sp>
        <p:nvSpPr>
          <p:cNvPr id="8" name="Footer Placeholder 7"/>
          <p:cNvSpPr>
            <a:spLocks noGrp="1"/>
          </p:cNvSpPr>
          <p:nvPr>
            <p:ph type="ftr" sz="quarter" idx="11"/>
          </p:nvPr>
        </p:nvSpPr>
        <p:spPr/>
        <p:txBody>
          <a:bodyPr/>
          <a:lstStyle/>
          <a:p>
            <a:r>
              <a:rPr lang="en-GB" smtClean="0"/>
              <a:t>K.Lewis 2020</a:t>
            </a:r>
            <a:endParaRPr lang="en-GB"/>
          </a:p>
        </p:txBody>
      </p:sp>
      <p:sp>
        <p:nvSpPr>
          <p:cNvPr id="9" name="Slide Number Placeholder 8"/>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4128421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C8FCDC2-FDF0-44B1-B496-2DDD3AEEC473}" type="datetime1">
              <a:rPr lang="en-GB" smtClean="0"/>
              <a:t>30/04/2020</a:t>
            </a:fld>
            <a:endParaRPr lang="en-GB"/>
          </a:p>
        </p:txBody>
      </p:sp>
      <p:sp>
        <p:nvSpPr>
          <p:cNvPr id="4" name="Footer Placeholder 3"/>
          <p:cNvSpPr>
            <a:spLocks noGrp="1"/>
          </p:cNvSpPr>
          <p:nvPr>
            <p:ph type="ftr" sz="quarter" idx="11"/>
          </p:nvPr>
        </p:nvSpPr>
        <p:spPr/>
        <p:txBody>
          <a:bodyPr/>
          <a:lstStyle/>
          <a:p>
            <a:r>
              <a:rPr lang="en-GB" smtClean="0"/>
              <a:t>K.Lewis 2020</a:t>
            </a:r>
            <a:endParaRPr lang="en-GB"/>
          </a:p>
        </p:txBody>
      </p:sp>
      <p:sp>
        <p:nvSpPr>
          <p:cNvPr id="5" name="Slide Number Placeholder 4"/>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1200106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1AA6E-9E32-40EB-B302-0EC3E79AC706}" type="datetime1">
              <a:rPr lang="en-GB" smtClean="0"/>
              <a:t>30/04/2020</a:t>
            </a:fld>
            <a:endParaRPr lang="en-GB"/>
          </a:p>
        </p:txBody>
      </p:sp>
      <p:sp>
        <p:nvSpPr>
          <p:cNvPr id="3" name="Footer Placeholder 2"/>
          <p:cNvSpPr>
            <a:spLocks noGrp="1"/>
          </p:cNvSpPr>
          <p:nvPr>
            <p:ph type="ftr" sz="quarter" idx="11"/>
          </p:nvPr>
        </p:nvSpPr>
        <p:spPr/>
        <p:txBody>
          <a:bodyPr/>
          <a:lstStyle/>
          <a:p>
            <a:r>
              <a:rPr lang="en-GB" smtClean="0"/>
              <a:t>K.Lewis 2020</a:t>
            </a:r>
            <a:endParaRPr lang="en-GB"/>
          </a:p>
        </p:txBody>
      </p:sp>
      <p:sp>
        <p:nvSpPr>
          <p:cNvPr id="4" name="Slide Number Placeholder 3"/>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2451591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744819-E085-46E1-9CC0-D06EBC83D4AE}" type="datetime1">
              <a:rPr lang="en-GB" smtClean="0"/>
              <a:t>30/04/2020</a:t>
            </a:fld>
            <a:endParaRPr lang="en-GB"/>
          </a:p>
        </p:txBody>
      </p:sp>
      <p:sp>
        <p:nvSpPr>
          <p:cNvPr id="6" name="Footer Placeholder 5"/>
          <p:cNvSpPr>
            <a:spLocks noGrp="1"/>
          </p:cNvSpPr>
          <p:nvPr>
            <p:ph type="ftr" sz="quarter" idx="11"/>
          </p:nvPr>
        </p:nvSpPr>
        <p:spPr/>
        <p:txBody>
          <a:bodyPr/>
          <a:lstStyle/>
          <a:p>
            <a:r>
              <a:rPr lang="en-GB" smtClean="0"/>
              <a:t>K.Lewis 2020</a:t>
            </a:r>
            <a:endParaRPr lang="en-GB"/>
          </a:p>
        </p:txBody>
      </p:sp>
      <p:sp>
        <p:nvSpPr>
          <p:cNvPr id="7" name="Slide Number Placeholder 6"/>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994764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EEB6D8-5C3A-471F-A58E-A0EE7BF3BBE6}" type="datetime1">
              <a:rPr lang="en-GB" smtClean="0"/>
              <a:t>30/04/2020</a:t>
            </a:fld>
            <a:endParaRPr lang="en-GB"/>
          </a:p>
        </p:txBody>
      </p:sp>
      <p:sp>
        <p:nvSpPr>
          <p:cNvPr id="6" name="Footer Placeholder 5"/>
          <p:cNvSpPr>
            <a:spLocks noGrp="1"/>
          </p:cNvSpPr>
          <p:nvPr>
            <p:ph type="ftr" sz="quarter" idx="11"/>
          </p:nvPr>
        </p:nvSpPr>
        <p:spPr/>
        <p:txBody>
          <a:bodyPr/>
          <a:lstStyle/>
          <a:p>
            <a:r>
              <a:rPr lang="en-GB" smtClean="0"/>
              <a:t>K.Lewis 2020</a:t>
            </a:r>
            <a:endParaRPr lang="en-GB"/>
          </a:p>
        </p:txBody>
      </p:sp>
      <p:sp>
        <p:nvSpPr>
          <p:cNvPr id="7" name="Slide Number Placeholder 6"/>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1354391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889F88-9481-4A15-A5F4-26B19F243D9B}" type="datetime1">
              <a:rPr lang="en-GB" smtClean="0"/>
              <a:t>30/04/2020</a:t>
            </a:fld>
            <a:endParaRPr lang="en-GB"/>
          </a:p>
        </p:txBody>
      </p:sp>
      <p:sp>
        <p:nvSpPr>
          <p:cNvPr id="5" name="Footer Placeholder 4"/>
          <p:cNvSpPr>
            <a:spLocks noGrp="1"/>
          </p:cNvSpPr>
          <p:nvPr>
            <p:ph type="ftr" sz="quarter" idx="11"/>
          </p:nvPr>
        </p:nvSpPr>
        <p:spPr/>
        <p:txBody>
          <a:bodyPr/>
          <a:lstStyle/>
          <a:p>
            <a:r>
              <a:rPr lang="en-GB" smtClean="0"/>
              <a:t>K.Lewis 2020</a:t>
            </a:r>
            <a:endParaRPr lang="en-GB"/>
          </a:p>
        </p:txBody>
      </p:sp>
      <p:sp>
        <p:nvSpPr>
          <p:cNvPr id="6" name="Slide Number Placeholder 5"/>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486716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CD682B-C6BF-4593-AD8F-24427E51696E}" type="datetime1">
              <a:rPr lang="en-GB" smtClean="0"/>
              <a:t>30/04/2020</a:t>
            </a:fld>
            <a:endParaRPr lang="en-GB"/>
          </a:p>
        </p:txBody>
      </p:sp>
      <p:sp>
        <p:nvSpPr>
          <p:cNvPr id="5" name="Footer Placeholder 4"/>
          <p:cNvSpPr>
            <a:spLocks noGrp="1"/>
          </p:cNvSpPr>
          <p:nvPr>
            <p:ph type="ftr" sz="quarter" idx="11"/>
          </p:nvPr>
        </p:nvSpPr>
        <p:spPr/>
        <p:txBody>
          <a:bodyPr/>
          <a:lstStyle/>
          <a:p>
            <a:r>
              <a:rPr lang="en-GB" smtClean="0"/>
              <a:t>K.Lewis 2020</a:t>
            </a:r>
            <a:endParaRPr lang="en-GB"/>
          </a:p>
        </p:txBody>
      </p:sp>
      <p:sp>
        <p:nvSpPr>
          <p:cNvPr id="6" name="Slide Number Placeholder 5"/>
          <p:cNvSpPr>
            <a:spLocks noGrp="1"/>
          </p:cNvSpPr>
          <p:nvPr>
            <p:ph type="sldNum" sz="quarter" idx="12"/>
          </p:nvPr>
        </p:nvSpPr>
        <p:spPr/>
        <p:txBody>
          <a:bodyPr/>
          <a:lstStyle/>
          <a:p>
            <a:fld id="{E6F18072-717F-4F61-B3E7-E9CC29806DBF}" type="slidenum">
              <a:rPr lang="en-GB" smtClean="0"/>
              <a:t>‹#›</a:t>
            </a:fld>
            <a:endParaRPr lang="en-GB"/>
          </a:p>
        </p:txBody>
      </p:sp>
    </p:spTree>
    <p:extLst>
      <p:ext uri="{BB962C8B-B14F-4D97-AF65-F5344CB8AC3E}">
        <p14:creationId xmlns:p14="http://schemas.microsoft.com/office/powerpoint/2010/main" val="918735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1FABD-13A5-4579-8CF5-99FC84A3B5ED}" type="datetime1">
              <a:rPr lang="en-GB" smtClean="0"/>
              <a:t>30/04/2020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K.Lewis 2020</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F18072-717F-4F61-B3E7-E9CC29806DBF}" type="slidenum">
              <a:rPr lang="en-GB" smtClean="0"/>
              <a:t>‹#›</a:t>
            </a:fld>
            <a:endParaRPr lang="en-GB"/>
          </a:p>
        </p:txBody>
      </p:sp>
    </p:spTree>
    <p:extLst>
      <p:ext uri="{BB962C8B-B14F-4D97-AF65-F5344CB8AC3E}">
        <p14:creationId xmlns:p14="http://schemas.microsoft.com/office/powerpoint/2010/main" val="9767166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gGrid">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5400" b="1" dirty="0" smtClean="0">
                <a:latin typeface="NTPreCursive" panose="03000400000000000000" pitchFamily="66" charset="0"/>
              </a:rPr>
              <a:t/>
            </a:r>
            <a:br>
              <a:rPr lang="en-GB" sz="5400" b="1" dirty="0" smtClean="0">
                <a:latin typeface="NTPreCursive" panose="03000400000000000000" pitchFamily="66" charset="0"/>
              </a:rPr>
            </a:br>
            <a:r>
              <a:rPr lang="en-GB" sz="7200" b="1" dirty="0" smtClean="0">
                <a:solidFill>
                  <a:srgbClr val="FF0000"/>
                </a:solidFill>
                <a:latin typeface="NTPreCursive" panose="03000400000000000000" pitchFamily="66" charset="0"/>
              </a:rPr>
              <a:t>Year 2 Maths -</a:t>
            </a:r>
            <a:r>
              <a:rPr lang="en-GB" sz="7200" b="1" dirty="0">
                <a:solidFill>
                  <a:srgbClr val="FF0000"/>
                </a:solidFill>
                <a:latin typeface="NTPreCursive" panose="03000400000000000000" pitchFamily="66" charset="0"/>
              </a:rPr>
              <a:t/>
            </a:r>
            <a:br>
              <a:rPr lang="en-GB" sz="7200" b="1" dirty="0">
                <a:solidFill>
                  <a:srgbClr val="FF0000"/>
                </a:solidFill>
                <a:latin typeface="NTPreCursive" panose="03000400000000000000" pitchFamily="66" charset="0"/>
              </a:rPr>
            </a:br>
            <a:r>
              <a:rPr lang="en-GB" sz="7200" b="1" dirty="0" smtClean="0">
                <a:solidFill>
                  <a:srgbClr val="FF0000"/>
                </a:solidFill>
                <a:latin typeface="NTPreCursive" panose="03000400000000000000" pitchFamily="66" charset="0"/>
              </a:rPr>
              <a:t>The Four </a:t>
            </a:r>
            <a:r>
              <a:rPr lang="en-GB" sz="7200" b="1" dirty="0">
                <a:solidFill>
                  <a:srgbClr val="FF0000"/>
                </a:solidFill>
                <a:latin typeface="NTPreCursive" panose="03000400000000000000" pitchFamily="66" charset="0"/>
              </a:rPr>
              <a:t>O</a:t>
            </a:r>
            <a:r>
              <a:rPr lang="en-GB" sz="7200" b="1" dirty="0" smtClean="0">
                <a:solidFill>
                  <a:srgbClr val="FF0000"/>
                </a:solidFill>
                <a:latin typeface="NTPreCursive" panose="03000400000000000000" pitchFamily="66" charset="0"/>
              </a:rPr>
              <a:t>perations  </a:t>
            </a:r>
            <a:br>
              <a:rPr lang="en-GB" sz="7200" b="1" dirty="0" smtClean="0">
                <a:solidFill>
                  <a:srgbClr val="FF0000"/>
                </a:solidFill>
                <a:latin typeface="NTPreCursive" panose="03000400000000000000" pitchFamily="66" charset="0"/>
              </a:rPr>
            </a:br>
            <a:endParaRPr lang="en-GB" sz="7200" b="1" dirty="0">
              <a:solidFill>
                <a:srgbClr val="FF0000"/>
              </a:solidFill>
              <a:latin typeface="NTPreCursive" panose="03000400000000000000" pitchFamily="66" charset="0"/>
            </a:endParaRPr>
          </a:p>
        </p:txBody>
      </p:sp>
      <p:sp>
        <p:nvSpPr>
          <p:cNvPr id="3" name="Footer Placeholder 2"/>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51365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ltDnDiag">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Autofit/>
          </a:bodyPr>
          <a:lstStyle/>
          <a:p>
            <a:r>
              <a:rPr lang="en-GB" b="1" dirty="0" smtClean="0">
                <a:solidFill>
                  <a:srgbClr val="FF0000"/>
                </a:solidFill>
                <a:latin typeface="NTPreCursive" panose="03000400000000000000" pitchFamily="66" charset="0"/>
              </a:rPr>
              <a:t>In year 2 children are expected to be able to add, subtract, multiply and divide.</a:t>
            </a:r>
            <a:endParaRPr lang="en-GB" b="1" dirty="0">
              <a:solidFill>
                <a:srgbClr val="FF0000"/>
              </a:solidFill>
              <a:latin typeface="NTPreCursive" panose="03000400000000000000" pitchFamily="66" charset="0"/>
            </a:endParaRPr>
          </a:p>
        </p:txBody>
      </p:sp>
      <p:sp>
        <p:nvSpPr>
          <p:cNvPr id="3" name="Content Placeholder 2"/>
          <p:cNvSpPr>
            <a:spLocks noGrp="1"/>
          </p:cNvSpPr>
          <p:nvPr>
            <p:ph idx="1"/>
          </p:nvPr>
        </p:nvSpPr>
        <p:spPr>
          <a:xfrm>
            <a:off x="467544" y="2492896"/>
            <a:ext cx="8229600" cy="3052936"/>
          </a:xfrm>
        </p:spPr>
        <p:txBody>
          <a:bodyPr>
            <a:noAutofit/>
          </a:bodyPr>
          <a:lstStyle/>
          <a:p>
            <a:r>
              <a:rPr lang="en-GB" sz="4000" b="1" dirty="0" smtClean="0">
                <a:solidFill>
                  <a:srgbClr val="FF0000"/>
                </a:solidFill>
                <a:latin typeface="NTPreCursive" panose="03000400000000000000" pitchFamily="66" charset="0"/>
              </a:rPr>
              <a:t>At school we have taught the children strategies to help them solve these types of problems.  We would like to share these strategies with you so that you are able to support at home.</a:t>
            </a:r>
            <a:endParaRPr lang="en-GB" sz="4000" b="1" dirty="0">
              <a:solidFill>
                <a:srgbClr val="FF0000"/>
              </a:solidFill>
              <a:latin typeface="NTPreCursive" panose="03000400000000000000" pitchFamily="66" charset="0"/>
            </a:endParaRPr>
          </a:p>
        </p:txBody>
      </p:sp>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2137805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Addition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a:bodyPr>
          <a:lstStyle/>
          <a:p>
            <a:r>
              <a:rPr lang="en-GB" dirty="0" smtClean="0">
                <a:latin typeface="NTPreCursive" panose="03000400000000000000" pitchFamily="66" charset="0"/>
              </a:rPr>
              <a:t>When we first introduced adding to 100 to the children they were given practical resources.</a:t>
            </a:r>
            <a:endParaRPr lang="en-GB" dirty="0">
              <a:latin typeface="NTPreCursive" panose="03000400000000000000" pitchFamily="66" charset="0"/>
            </a:endParaRPr>
          </a:p>
        </p:txBody>
      </p:sp>
      <p:sp>
        <p:nvSpPr>
          <p:cNvPr id="4" name="TextBox 3"/>
          <p:cNvSpPr txBox="1"/>
          <p:nvPr/>
        </p:nvSpPr>
        <p:spPr>
          <a:xfrm>
            <a:off x="827584" y="2869485"/>
            <a:ext cx="5472608" cy="461665"/>
          </a:xfrm>
          <a:prstGeom prst="rect">
            <a:avLst/>
          </a:prstGeom>
          <a:noFill/>
        </p:spPr>
        <p:txBody>
          <a:bodyPr wrap="square" rtlCol="0">
            <a:spAutoFit/>
          </a:bodyPr>
          <a:lstStyle/>
          <a:p>
            <a:r>
              <a:rPr lang="en-GB" sz="2400" dirty="0" smtClean="0">
                <a:latin typeface="NTPreCursive" panose="03000400000000000000" pitchFamily="66" charset="0"/>
              </a:rPr>
              <a:t>We used base 10 resources…</a:t>
            </a:r>
            <a:endParaRPr lang="en-GB" sz="2400" dirty="0">
              <a:latin typeface="NTPreCursive" panose="03000400000000000000" pitchFamily="66" charset="0"/>
            </a:endParaRPr>
          </a:p>
        </p:txBody>
      </p:sp>
      <p:sp>
        <p:nvSpPr>
          <p:cNvPr id="5" name="TextBox 4"/>
          <p:cNvSpPr txBox="1"/>
          <p:nvPr/>
        </p:nvSpPr>
        <p:spPr>
          <a:xfrm>
            <a:off x="786492" y="3917567"/>
            <a:ext cx="1756467" cy="1200329"/>
          </a:xfrm>
          <a:prstGeom prst="rect">
            <a:avLst/>
          </a:prstGeom>
          <a:noFill/>
        </p:spPr>
        <p:txBody>
          <a:bodyPr wrap="square" rtlCol="0">
            <a:spAutoFit/>
          </a:bodyPr>
          <a:lstStyle/>
          <a:p>
            <a:r>
              <a:rPr lang="en-GB" sz="2400" b="1" dirty="0" smtClean="0">
                <a:latin typeface="NTPreCursive" panose="03000400000000000000" pitchFamily="66" charset="0"/>
              </a:rPr>
              <a:t>1 stick represents one set of 10</a:t>
            </a:r>
            <a:endParaRPr lang="en-GB" sz="2400" b="1" dirty="0">
              <a:latin typeface="NTPreCursive" panose="03000400000000000000" pitchFamily="66" charset="0"/>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0714" t="23964" r="16814" b="18707"/>
          <a:stretch/>
        </p:blipFill>
        <p:spPr>
          <a:xfrm rot="5400000">
            <a:off x="2041124" y="4068698"/>
            <a:ext cx="2791563" cy="1656184"/>
          </a:xfrm>
          <a:prstGeom prst="rect">
            <a:avLst/>
          </a:prstGeom>
        </p:spPr>
      </p:pic>
      <p:sp>
        <p:nvSpPr>
          <p:cNvPr id="7" name="TextBox 6"/>
          <p:cNvSpPr txBox="1"/>
          <p:nvPr/>
        </p:nvSpPr>
        <p:spPr>
          <a:xfrm>
            <a:off x="4716016" y="3914298"/>
            <a:ext cx="1756467" cy="830997"/>
          </a:xfrm>
          <a:prstGeom prst="rect">
            <a:avLst/>
          </a:prstGeom>
          <a:noFill/>
        </p:spPr>
        <p:txBody>
          <a:bodyPr wrap="square" rtlCol="0">
            <a:spAutoFit/>
          </a:bodyPr>
          <a:lstStyle/>
          <a:p>
            <a:r>
              <a:rPr lang="en-GB" sz="2400" b="1" dirty="0" smtClean="0">
                <a:latin typeface="NTPreCursive" panose="03000400000000000000" pitchFamily="66" charset="0"/>
              </a:rPr>
              <a:t>1 cube represents one.</a:t>
            </a:r>
            <a:endParaRPr lang="en-GB" sz="2400" b="1" dirty="0">
              <a:latin typeface="NTPreCursive" panose="03000400000000000000" pitchFamily="66" charset="0"/>
            </a:endParaRP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27755" t="24996" r="22478" b="19725"/>
          <a:stretch/>
        </p:blipFill>
        <p:spPr>
          <a:xfrm>
            <a:off x="6804248" y="3810658"/>
            <a:ext cx="1697536" cy="1414145"/>
          </a:xfrm>
          <a:prstGeom prst="rect">
            <a:avLst/>
          </a:prstGeom>
        </p:spPr>
      </p:pic>
      <p:sp>
        <p:nvSpPr>
          <p:cNvPr id="9" name="Footer Placeholder 8"/>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2617618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Addition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a:bodyPr>
          <a:lstStyle/>
          <a:p>
            <a:r>
              <a:rPr lang="en-GB" dirty="0" smtClean="0">
                <a:latin typeface="NTPreCursive" panose="03000400000000000000" pitchFamily="66" charset="0"/>
              </a:rPr>
              <a:t>So representing a 2 digit number such as </a:t>
            </a:r>
            <a:r>
              <a:rPr lang="en-GB" b="1" dirty="0" smtClean="0">
                <a:latin typeface="NTPreCursive" panose="03000400000000000000" pitchFamily="66" charset="0"/>
              </a:rPr>
              <a:t>45</a:t>
            </a:r>
            <a:r>
              <a:rPr lang="en-GB" dirty="0" smtClean="0">
                <a:latin typeface="NTPreCursive" panose="03000400000000000000" pitchFamily="66" charset="0"/>
              </a:rPr>
              <a:t> would look like this…</a:t>
            </a:r>
            <a:endParaRPr lang="en-GB" dirty="0">
              <a:latin typeface="NTPreCursive" panose="03000400000000000000" pitchFamily="66" charset="0"/>
            </a:endParaRP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20832" r="22418"/>
          <a:stretch/>
        </p:blipFill>
        <p:spPr>
          <a:xfrm rot="5400000">
            <a:off x="1879830" y="2281281"/>
            <a:ext cx="3673098" cy="4854362"/>
          </a:xfrm>
          <a:prstGeom prst="rect">
            <a:avLst/>
          </a:prstGeom>
        </p:spPr>
      </p:pic>
      <p:sp>
        <p:nvSpPr>
          <p:cNvPr id="5" name="TextBox 4"/>
          <p:cNvSpPr txBox="1"/>
          <p:nvPr/>
        </p:nvSpPr>
        <p:spPr>
          <a:xfrm>
            <a:off x="1907704" y="2996952"/>
            <a:ext cx="1756467" cy="461665"/>
          </a:xfrm>
          <a:prstGeom prst="rect">
            <a:avLst/>
          </a:prstGeom>
          <a:noFill/>
        </p:spPr>
        <p:txBody>
          <a:bodyPr wrap="square" rtlCol="0">
            <a:spAutoFit/>
          </a:bodyPr>
          <a:lstStyle/>
          <a:p>
            <a:r>
              <a:rPr lang="en-GB" sz="2400" b="1" dirty="0" smtClean="0">
                <a:latin typeface="NTPreCursive" panose="03000400000000000000" pitchFamily="66" charset="0"/>
              </a:rPr>
              <a:t>4 tens</a:t>
            </a:r>
            <a:endParaRPr lang="en-GB" sz="2400" b="1" dirty="0">
              <a:latin typeface="NTPreCursive" panose="03000400000000000000" pitchFamily="66" charset="0"/>
            </a:endParaRPr>
          </a:p>
        </p:txBody>
      </p:sp>
      <p:sp>
        <p:nvSpPr>
          <p:cNvPr id="7" name="TextBox 6"/>
          <p:cNvSpPr txBox="1"/>
          <p:nvPr/>
        </p:nvSpPr>
        <p:spPr>
          <a:xfrm>
            <a:off x="4283968" y="3014912"/>
            <a:ext cx="1756467" cy="461665"/>
          </a:xfrm>
          <a:prstGeom prst="rect">
            <a:avLst/>
          </a:prstGeom>
          <a:noFill/>
        </p:spPr>
        <p:txBody>
          <a:bodyPr wrap="square" rtlCol="0">
            <a:spAutoFit/>
          </a:bodyPr>
          <a:lstStyle/>
          <a:p>
            <a:r>
              <a:rPr lang="en-GB" sz="2400" b="1" dirty="0">
                <a:latin typeface="NTPreCursive" panose="03000400000000000000" pitchFamily="66" charset="0"/>
              </a:rPr>
              <a:t>5</a:t>
            </a:r>
            <a:r>
              <a:rPr lang="en-GB" sz="2400" b="1" dirty="0" smtClean="0">
                <a:latin typeface="NTPreCursive" panose="03000400000000000000" pitchFamily="66" charset="0"/>
              </a:rPr>
              <a:t> ones</a:t>
            </a:r>
            <a:endParaRPr lang="en-GB" sz="2400" b="1" dirty="0">
              <a:latin typeface="NTPreCursive" panose="03000400000000000000" pitchFamily="66" charset="0"/>
            </a:endParaRPr>
          </a:p>
        </p:txBody>
      </p:sp>
      <p:sp>
        <p:nvSpPr>
          <p:cNvPr id="10" name="TextBox 9"/>
          <p:cNvSpPr txBox="1"/>
          <p:nvPr/>
        </p:nvSpPr>
        <p:spPr>
          <a:xfrm>
            <a:off x="6948265" y="4005064"/>
            <a:ext cx="1224136" cy="769441"/>
          </a:xfrm>
          <a:prstGeom prst="rect">
            <a:avLst/>
          </a:prstGeom>
          <a:noFill/>
        </p:spPr>
        <p:txBody>
          <a:bodyPr wrap="square" rtlCol="0">
            <a:spAutoFit/>
          </a:bodyPr>
          <a:lstStyle/>
          <a:p>
            <a:r>
              <a:rPr lang="en-GB" sz="4400" b="1" dirty="0" smtClean="0">
                <a:latin typeface="NTPreCursive" panose="03000400000000000000" pitchFamily="66" charset="0"/>
              </a:rPr>
              <a:t>45</a:t>
            </a:r>
            <a:endParaRPr lang="en-GB" sz="4400" b="1" dirty="0">
              <a:latin typeface="NTPreCursive" panose="03000400000000000000" pitchFamily="66" charset="0"/>
            </a:endParaRPr>
          </a:p>
        </p:txBody>
      </p:sp>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2950061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Addition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a:bodyPr>
          <a:lstStyle/>
          <a:p>
            <a:r>
              <a:rPr lang="en-GB" dirty="0" smtClean="0">
                <a:latin typeface="NTPreCursive" panose="03000400000000000000" pitchFamily="66" charset="0"/>
              </a:rPr>
              <a:t>If we give children an addition number sentence they can then work it out using these resources…</a:t>
            </a:r>
            <a:endParaRPr lang="en-GB" dirty="0">
              <a:latin typeface="NTPreCursive" panose="03000400000000000000" pitchFamily="66" charset="0"/>
            </a:endParaRPr>
          </a:p>
        </p:txBody>
      </p:sp>
      <p:sp>
        <p:nvSpPr>
          <p:cNvPr id="5" name="TextBox 4"/>
          <p:cNvSpPr txBox="1"/>
          <p:nvPr/>
        </p:nvSpPr>
        <p:spPr>
          <a:xfrm>
            <a:off x="1713038" y="5655721"/>
            <a:ext cx="6552728" cy="1200329"/>
          </a:xfrm>
          <a:prstGeom prst="rect">
            <a:avLst/>
          </a:prstGeom>
          <a:noFill/>
        </p:spPr>
        <p:txBody>
          <a:bodyPr wrap="square" rtlCol="0">
            <a:spAutoFit/>
          </a:bodyPr>
          <a:lstStyle/>
          <a:p>
            <a:r>
              <a:rPr lang="en-GB" sz="2400" b="1" dirty="0" smtClean="0">
                <a:latin typeface="NTPreCursive" panose="03000400000000000000" pitchFamily="66" charset="0"/>
              </a:rPr>
              <a:t>Count the tens first then the ones.</a:t>
            </a:r>
          </a:p>
          <a:p>
            <a:r>
              <a:rPr lang="en-GB" sz="2400" b="1" dirty="0" smtClean="0">
                <a:latin typeface="NTPreCursive" panose="03000400000000000000" pitchFamily="66" charset="0"/>
              </a:rPr>
              <a:t>10,20,30,40,50,60,70   71,72,73,74,75,76,77     it’s 77</a:t>
            </a:r>
            <a:endParaRPr lang="en-GB" sz="2400" b="1" dirty="0">
              <a:latin typeface="NTPreCursive" panose="03000400000000000000" pitchFamily="66" charset="0"/>
            </a:endParaRPr>
          </a:p>
        </p:txBody>
      </p:sp>
      <p:sp>
        <p:nvSpPr>
          <p:cNvPr id="10" name="TextBox 9"/>
          <p:cNvSpPr txBox="1"/>
          <p:nvPr/>
        </p:nvSpPr>
        <p:spPr>
          <a:xfrm>
            <a:off x="3491880" y="2612230"/>
            <a:ext cx="2520280" cy="769441"/>
          </a:xfrm>
          <a:prstGeom prst="rect">
            <a:avLst/>
          </a:prstGeom>
          <a:noFill/>
        </p:spPr>
        <p:txBody>
          <a:bodyPr wrap="square" rtlCol="0">
            <a:spAutoFit/>
          </a:bodyPr>
          <a:lstStyle/>
          <a:p>
            <a:r>
              <a:rPr lang="en-GB" sz="4400" b="1" dirty="0" smtClean="0">
                <a:latin typeface="NTPreCursive" panose="03000400000000000000" pitchFamily="66" charset="0"/>
              </a:rPr>
              <a:t>45 + 32</a:t>
            </a:r>
            <a:endParaRPr lang="en-GB" sz="4400" b="1" dirty="0">
              <a:latin typeface="NTPreCursive" panose="03000400000000000000" pitchFamily="66"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779" t="31412" r="44069" b="12995"/>
          <a:stretch/>
        </p:blipFill>
        <p:spPr>
          <a:xfrm>
            <a:off x="1547664" y="3396283"/>
            <a:ext cx="2663565" cy="2259438"/>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63390" t="32543" r="4746" b="17531"/>
          <a:stretch/>
        </p:blipFill>
        <p:spPr>
          <a:xfrm>
            <a:off x="5183185" y="3381670"/>
            <a:ext cx="1837087" cy="2158823"/>
          </a:xfrm>
          <a:prstGeom prst="rect">
            <a:avLst/>
          </a:prstGeom>
        </p:spPr>
      </p:pic>
      <p:sp>
        <p:nvSpPr>
          <p:cNvPr id="7" name="Footer Placeholder 6"/>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130340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Addition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fontScale="92500" lnSpcReduction="20000"/>
          </a:bodyPr>
          <a:lstStyle/>
          <a:p>
            <a:r>
              <a:rPr lang="en-GB" dirty="0" smtClean="0">
                <a:latin typeface="NTPreCursive" panose="03000400000000000000" pitchFamily="66" charset="0"/>
              </a:rPr>
              <a:t>Now they are confident solving problems practically with the sticks and cubes, we have moved on and we now get them to draw the sticks and cubes.</a:t>
            </a:r>
            <a:endParaRPr lang="en-GB" dirty="0">
              <a:latin typeface="NTPreCursive" panose="03000400000000000000" pitchFamily="66" charset="0"/>
            </a:endParaRPr>
          </a:p>
        </p:txBody>
      </p:sp>
      <p:sp>
        <p:nvSpPr>
          <p:cNvPr id="5" name="TextBox 4"/>
          <p:cNvSpPr txBox="1"/>
          <p:nvPr/>
        </p:nvSpPr>
        <p:spPr>
          <a:xfrm>
            <a:off x="1713038" y="5655721"/>
            <a:ext cx="6552728" cy="830997"/>
          </a:xfrm>
          <a:prstGeom prst="rect">
            <a:avLst/>
          </a:prstGeom>
          <a:noFill/>
        </p:spPr>
        <p:txBody>
          <a:bodyPr wrap="square" rtlCol="0">
            <a:spAutoFit/>
          </a:bodyPr>
          <a:lstStyle/>
          <a:p>
            <a:r>
              <a:rPr lang="en-GB" sz="2400" b="1" dirty="0" smtClean="0">
                <a:latin typeface="NTPreCursive" panose="03000400000000000000" pitchFamily="66" charset="0"/>
              </a:rPr>
              <a:t>We still count the tens first then the ones.</a:t>
            </a:r>
          </a:p>
          <a:p>
            <a:r>
              <a:rPr lang="en-GB" sz="2400" b="1" dirty="0" smtClean="0">
                <a:latin typeface="NTPreCursive" panose="03000400000000000000" pitchFamily="66" charset="0"/>
              </a:rPr>
              <a:t>10,20,30,40,50,60,70   71,72,73,74,75    it’s 75</a:t>
            </a:r>
            <a:endParaRPr lang="en-GB" sz="2400" b="1" dirty="0">
              <a:latin typeface="NTPreCursive" panose="03000400000000000000" pitchFamily="66" charset="0"/>
            </a:endParaRPr>
          </a:p>
        </p:txBody>
      </p:sp>
      <p:sp>
        <p:nvSpPr>
          <p:cNvPr id="7" name="TextBox 6"/>
          <p:cNvSpPr txBox="1"/>
          <p:nvPr/>
        </p:nvSpPr>
        <p:spPr>
          <a:xfrm>
            <a:off x="5364088" y="3476577"/>
            <a:ext cx="2901678" cy="1200329"/>
          </a:xfrm>
          <a:prstGeom prst="rect">
            <a:avLst/>
          </a:prstGeom>
          <a:noFill/>
        </p:spPr>
        <p:txBody>
          <a:bodyPr wrap="square" rtlCol="0">
            <a:spAutoFit/>
          </a:bodyPr>
          <a:lstStyle/>
          <a:p>
            <a:r>
              <a:rPr lang="en-GB" sz="2400" b="1" dirty="0" smtClean="0">
                <a:latin typeface="NTPreCursive" panose="03000400000000000000" pitchFamily="66" charset="0"/>
              </a:rPr>
              <a:t>The plastic ten sticks are drawn as sticks and the cubes are now dots.</a:t>
            </a:r>
            <a:endParaRPr lang="en-GB" sz="2400" b="1" dirty="0">
              <a:latin typeface="NTPreCursive" panose="03000400000000000000" pitchFamily="66" charset="0"/>
            </a:endParaRP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t="46780" r="74407" b="11865"/>
          <a:stretch/>
        </p:blipFill>
        <p:spPr>
          <a:xfrm rot="5400000">
            <a:off x="1930244" y="2748979"/>
            <a:ext cx="2340244" cy="2836191"/>
          </a:xfrm>
          <a:prstGeom prst="rect">
            <a:avLst/>
          </a:prstGeom>
        </p:spPr>
      </p:pic>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955463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Addition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Autofit/>
          </a:bodyPr>
          <a:lstStyle/>
          <a:p>
            <a:r>
              <a:rPr lang="en-GB" sz="4000" dirty="0" smtClean="0">
                <a:latin typeface="NTPreCursive" panose="03000400000000000000" pitchFamily="66" charset="0"/>
              </a:rPr>
              <a:t>Now they have a simple strategy to solve any addition sum!</a:t>
            </a:r>
          </a:p>
          <a:p>
            <a:endParaRPr lang="en-GB" sz="4000" dirty="0">
              <a:latin typeface="NTPreCursive" panose="03000400000000000000" pitchFamily="66" charset="0"/>
            </a:endParaRPr>
          </a:p>
          <a:p>
            <a:r>
              <a:rPr lang="en-GB" sz="4000" dirty="0" smtClean="0">
                <a:latin typeface="NTPreCursive" panose="03000400000000000000" pitchFamily="66" charset="0"/>
              </a:rPr>
              <a:t>Please use this approach at home when you are helping them.   </a:t>
            </a:r>
            <a:r>
              <a:rPr lang="en-GB" sz="4000" dirty="0" smtClean="0">
                <a:latin typeface="NTPreCursive" panose="03000400000000000000" pitchFamily="66" charset="0"/>
                <a:sym typeface="Wingdings" panose="05000000000000000000" pitchFamily="2" charset="2"/>
              </a:rPr>
              <a:t> </a:t>
            </a:r>
            <a:endParaRPr lang="en-GB" sz="4000" dirty="0">
              <a:latin typeface="NTPreCursive" panose="03000400000000000000" pitchFamily="66" charset="0"/>
            </a:endParaRPr>
          </a:p>
        </p:txBody>
      </p:sp>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1953241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Subtraction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a:bodyPr>
          <a:lstStyle/>
          <a:p>
            <a:r>
              <a:rPr lang="en-GB" dirty="0" smtClean="0">
                <a:latin typeface="NTPreCursive" panose="03000400000000000000" pitchFamily="66" charset="0"/>
              </a:rPr>
              <a:t>We use the same approach to drawing out subtraction number sentences.</a:t>
            </a:r>
            <a:endParaRPr lang="en-GB" dirty="0">
              <a:latin typeface="NTPreCursive" panose="03000400000000000000" pitchFamily="66" charset="0"/>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46102" t="46554" r="28475" b="7119"/>
          <a:stretch/>
        </p:blipFill>
        <p:spPr>
          <a:xfrm rot="5400000">
            <a:off x="3110764" y="2585980"/>
            <a:ext cx="2634440" cy="3600400"/>
          </a:xfrm>
          <a:prstGeom prst="rect">
            <a:avLst/>
          </a:prstGeom>
        </p:spPr>
      </p:pic>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58507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Subtraction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fontScale="92500" lnSpcReduction="20000"/>
          </a:bodyPr>
          <a:lstStyle/>
          <a:p>
            <a:r>
              <a:rPr lang="en-GB" dirty="0" smtClean="0">
                <a:latin typeface="NTPreCursive" panose="03000400000000000000" pitchFamily="66" charset="0"/>
              </a:rPr>
              <a:t>We draw the first amount out with sticks and dots but for subtraction we don’t draw the second amount out… we take it away.</a:t>
            </a:r>
            <a:endParaRPr lang="en-GB" dirty="0">
              <a:latin typeface="NTPreCursive" panose="03000400000000000000" pitchFamily="66"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8135" t="47457" r="52204" b="7570"/>
          <a:stretch/>
        </p:blipFill>
        <p:spPr>
          <a:xfrm rot="5400000">
            <a:off x="3230146" y="2034550"/>
            <a:ext cx="2086264" cy="3579021"/>
          </a:xfrm>
          <a:prstGeom prst="rect">
            <a:avLst/>
          </a:prstGeom>
        </p:spPr>
      </p:pic>
      <p:sp>
        <p:nvSpPr>
          <p:cNvPr id="7" name="Content Placeholder 2"/>
          <p:cNvSpPr txBox="1">
            <a:spLocks/>
          </p:cNvSpPr>
          <p:nvPr/>
        </p:nvSpPr>
        <p:spPr>
          <a:xfrm>
            <a:off x="395536" y="5085184"/>
            <a:ext cx="8229600" cy="125273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latin typeface="NTPreCursive" panose="03000400000000000000" pitchFamily="66" charset="0"/>
              </a:rPr>
              <a:t>Then we count what is left.  Counting tens first and then the ones.         “10, 20,  21,  it’s 21”.</a:t>
            </a:r>
            <a:endParaRPr lang="en-GB" dirty="0">
              <a:latin typeface="NTPreCursive" panose="03000400000000000000" pitchFamily="66" charset="0"/>
            </a:endParaRPr>
          </a:p>
        </p:txBody>
      </p:sp>
      <p:sp>
        <p:nvSpPr>
          <p:cNvPr id="5" name="Footer Placeholder 4"/>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825315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Subtraction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a:bodyPr>
          <a:lstStyle/>
          <a:p>
            <a:r>
              <a:rPr lang="en-GB" dirty="0" smtClean="0">
                <a:latin typeface="NTPreCursive" panose="03000400000000000000" pitchFamily="66" charset="0"/>
              </a:rPr>
              <a:t>It becomes a little more complicated when we are subtracting more ones than we have initially.</a:t>
            </a:r>
            <a:endParaRPr lang="en-GB" dirty="0">
              <a:latin typeface="NTPreCursive" panose="03000400000000000000" pitchFamily="66" charset="0"/>
            </a:endParaRPr>
          </a:p>
        </p:txBody>
      </p:sp>
      <p:sp>
        <p:nvSpPr>
          <p:cNvPr id="7" name="Content Placeholder 2"/>
          <p:cNvSpPr txBox="1">
            <a:spLocks/>
          </p:cNvSpPr>
          <p:nvPr/>
        </p:nvSpPr>
        <p:spPr>
          <a:xfrm>
            <a:off x="395536" y="5085184"/>
            <a:ext cx="8229600" cy="125273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latin typeface="NTPreCursive" panose="03000400000000000000" pitchFamily="66" charset="0"/>
              </a:rPr>
              <a:t>We can’t cross out 7 ones as we have only drawn 4.</a:t>
            </a:r>
            <a:endParaRPr lang="en-GB" dirty="0">
              <a:latin typeface="NTPreCursive" panose="03000400000000000000" pitchFamily="66"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74237" t="58531"/>
          <a:stretch/>
        </p:blipFill>
        <p:spPr>
          <a:xfrm rot="5400000">
            <a:off x="1208081" y="2479872"/>
            <a:ext cx="2282234" cy="2755196"/>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8644" t="7910" r="59243" b="55480"/>
          <a:stretch/>
        </p:blipFill>
        <p:spPr>
          <a:xfrm rot="5400000">
            <a:off x="5248419" y="2600499"/>
            <a:ext cx="2021982" cy="2510725"/>
          </a:xfrm>
          <a:prstGeom prst="rect">
            <a:avLst/>
          </a:prstGeom>
        </p:spPr>
      </p:pic>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387626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Subtraction to 100.</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a:bodyPr>
          <a:lstStyle/>
          <a:p>
            <a:r>
              <a:rPr lang="en-GB" dirty="0" smtClean="0">
                <a:latin typeface="NTPreCursive" panose="03000400000000000000" pitchFamily="66" charset="0"/>
              </a:rPr>
              <a:t>It becomes a little more complicated when we are subtracting more ones than we have initially.</a:t>
            </a:r>
            <a:endParaRPr lang="en-GB" dirty="0">
              <a:latin typeface="NTPreCursive" panose="03000400000000000000" pitchFamily="66" charset="0"/>
            </a:endParaRPr>
          </a:p>
        </p:txBody>
      </p:sp>
      <p:sp>
        <p:nvSpPr>
          <p:cNvPr id="7" name="Content Placeholder 2"/>
          <p:cNvSpPr txBox="1">
            <a:spLocks/>
          </p:cNvSpPr>
          <p:nvPr/>
        </p:nvSpPr>
        <p:spPr>
          <a:xfrm>
            <a:off x="395536" y="5085184"/>
            <a:ext cx="3490829" cy="1252735"/>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latin typeface="NTPreCursive" panose="03000400000000000000" pitchFamily="66" charset="0"/>
              </a:rPr>
              <a:t>So we exchange one of the ten sticks for 10 dots.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1356" t="3616" r="34831" b="55480"/>
          <a:stretch/>
        </p:blipFill>
        <p:spPr>
          <a:xfrm rot="5400000">
            <a:off x="1395012" y="2354528"/>
            <a:ext cx="2177512" cy="2805194"/>
          </a:xfrm>
          <a:prstGeom prst="rect">
            <a:avLst/>
          </a:prstGeom>
        </p:spPr>
      </p:pic>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65169" t="3616" r="11017" b="55480"/>
          <a:stretch/>
        </p:blipFill>
        <p:spPr>
          <a:xfrm rot="5400000">
            <a:off x="5173873" y="2354528"/>
            <a:ext cx="2177512" cy="2805194"/>
          </a:xfrm>
          <a:prstGeom prst="rect">
            <a:avLst/>
          </a:prstGeom>
        </p:spPr>
      </p:pic>
      <p:sp>
        <p:nvSpPr>
          <p:cNvPr id="9" name="Content Placeholder 2"/>
          <p:cNvSpPr txBox="1">
            <a:spLocks/>
          </p:cNvSpPr>
          <p:nvPr/>
        </p:nvSpPr>
        <p:spPr>
          <a:xfrm>
            <a:off x="4716016" y="5085183"/>
            <a:ext cx="3490829" cy="125273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latin typeface="NTPreCursive" panose="03000400000000000000" pitchFamily="66" charset="0"/>
              </a:rPr>
              <a:t>Now we can solve the subtraction sum.</a:t>
            </a:r>
          </a:p>
        </p:txBody>
      </p:sp>
      <p:sp>
        <p:nvSpPr>
          <p:cNvPr id="5" name="Footer Placeholder 4"/>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46850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Subtraction to 100.</a:t>
            </a:r>
            <a:endParaRPr lang="en-GB" b="1" dirty="0">
              <a:latin typeface="NTPreCursive" panose="03000400000000000000" pitchFamily="66" charset="0"/>
            </a:endParaRPr>
          </a:p>
        </p:txBody>
      </p:sp>
      <p:sp>
        <p:nvSpPr>
          <p:cNvPr id="10" name="Content Placeholder 2"/>
          <p:cNvSpPr txBox="1">
            <a:spLocks/>
          </p:cNvSpPr>
          <p:nvPr/>
        </p:nvSpPr>
        <p:spPr>
          <a:xfrm>
            <a:off x="611560" y="1772816"/>
            <a:ext cx="8229600" cy="125273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4000" dirty="0" smtClean="0">
                <a:latin typeface="NTPreCursive" panose="03000400000000000000" pitchFamily="66" charset="0"/>
              </a:rPr>
              <a:t>Now they have a simple strategy to solve any subtraction sum!</a:t>
            </a:r>
          </a:p>
          <a:p>
            <a:endParaRPr lang="en-GB" sz="4000" dirty="0" smtClean="0">
              <a:latin typeface="NTPreCursive" panose="03000400000000000000" pitchFamily="66" charset="0"/>
            </a:endParaRPr>
          </a:p>
          <a:p>
            <a:r>
              <a:rPr lang="en-GB" sz="4000" dirty="0" smtClean="0">
                <a:latin typeface="NTPreCursive" panose="03000400000000000000" pitchFamily="66" charset="0"/>
              </a:rPr>
              <a:t>Please use this approach at home when you are helping them.   </a:t>
            </a:r>
            <a:r>
              <a:rPr lang="en-GB" sz="4000" dirty="0" smtClean="0">
                <a:latin typeface="NTPreCursive" panose="03000400000000000000" pitchFamily="66" charset="0"/>
                <a:sym typeface="Wingdings" panose="05000000000000000000" pitchFamily="2" charset="2"/>
              </a:rPr>
              <a:t> </a:t>
            </a:r>
            <a:endParaRPr lang="en-GB" sz="4000" dirty="0">
              <a:latin typeface="NTPreCursive" panose="03000400000000000000" pitchFamily="66" charset="0"/>
            </a:endParaRPr>
          </a:p>
        </p:txBody>
      </p:sp>
      <p:sp>
        <p:nvSpPr>
          <p:cNvPr id="3" name="Footer Placeholder 2"/>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23354804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Multiplication</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2908919"/>
          </a:xfrm>
        </p:spPr>
        <p:txBody>
          <a:bodyPr>
            <a:normAutofit/>
          </a:bodyPr>
          <a:lstStyle/>
          <a:p>
            <a:r>
              <a:rPr lang="en-GB" dirty="0" smtClean="0">
                <a:latin typeface="NTPreCursive" panose="03000400000000000000" pitchFamily="66" charset="0"/>
              </a:rPr>
              <a:t>We teach children to identify the multiplication symbol so that they are able to read number sentences like...</a:t>
            </a:r>
          </a:p>
          <a:p>
            <a:endParaRPr lang="en-GB" dirty="0">
              <a:latin typeface="NTPreCursive" panose="03000400000000000000" pitchFamily="66" charset="0"/>
            </a:endParaRPr>
          </a:p>
          <a:p>
            <a:pPr marL="0" indent="0" algn="ctr">
              <a:buNone/>
            </a:pPr>
            <a:r>
              <a:rPr lang="en-GB" sz="4400" b="1" dirty="0" smtClean="0">
                <a:latin typeface="NTPreCursive" panose="03000400000000000000" pitchFamily="66" charset="0"/>
              </a:rPr>
              <a:t>4 x 5 =</a:t>
            </a:r>
            <a:endParaRPr lang="en-GB" sz="4400" b="1" dirty="0">
              <a:latin typeface="NTPreCursive" panose="03000400000000000000" pitchFamily="66" charset="0"/>
            </a:endParaRPr>
          </a:p>
        </p:txBody>
      </p:sp>
      <p:sp>
        <p:nvSpPr>
          <p:cNvPr id="7" name="Content Placeholder 2"/>
          <p:cNvSpPr txBox="1">
            <a:spLocks/>
          </p:cNvSpPr>
          <p:nvPr/>
        </p:nvSpPr>
        <p:spPr>
          <a:xfrm>
            <a:off x="395536" y="5085184"/>
            <a:ext cx="8229600" cy="125273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latin typeface="NTPreCursive" panose="03000400000000000000" pitchFamily="66" charset="0"/>
              </a:rPr>
              <a:t>They learn that this means “lots of”.</a:t>
            </a:r>
            <a:endParaRPr lang="en-GB" dirty="0">
              <a:latin typeface="NTPreCursive" panose="03000400000000000000" pitchFamily="66" charset="0"/>
            </a:endParaRPr>
          </a:p>
        </p:txBody>
      </p:sp>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3999869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Multiplication</a:t>
            </a:r>
            <a:endParaRPr lang="en-GB" b="1" dirty="0">
              <a:latin typeface="NTPreCursive" panose="03000400000000000000" pitchFamily="66"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5423" t="20339" r="70509" b="10057"/>
          <a:stretch/>
        </p:blipFill>
        <p:spPr>
          <a:xfrm rot="5400000">
            <a:off x="1886939" y="-17601"/>
            <a:ext cx="2200759" cy="4773479"/>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28644" t="74669" r="52119" b="10961"/>
          <a:stretch/>
        </p:blipFill>
        <p:spPr>
          <a:xfrm rot="5400000">
            <a:off x="224044" y="4002365"/>
            <a:ext cx="1759060" cy="985501"/>
          </a:xfrm>
          <a:prstGeom prst="rect">
            <a:avLst/>
          </a:prstGeom>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67571" t="50591" b="10961"/>
          <a:stretch/>
        </p:blipFill>
        <p:spPr>
          <a:xfrm rot="5400000">
            <a:off x="5775889" y="3449247"/>
            <a:ext cx="2965339" cy="2636813"/>
          </a:xfrm>
          <a:prstGeom prst="rect">
            <a:avLst/>
          </a:prstGeom>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l="50570" t="58798" r="31883" b="10961"/>
          <a:stretch/>
        </p:blipFill>
        <p:spPr>
          <a:xfrm rot="5400000">
            <a:off x="3140720" y="3377166"/>
            <a:ext cx="1604477" cy="2073971"/>
          </a:xfrm>
          <a:prstGeom prst="rect">
            <a:avLst/>
          </a:prstGeom>
        </p:spPr>
      </p:pic>
      <p:sp>
        <p:nvSpPr>
          <p:cNvPr id="3" name="Footer Placeholder 2"/>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351379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dirty="0" smtClean="0">
                <a:latin typeface="NTPreCursive" panose="03000400000000000000" pitchFamily="66" charset="0"/>
              </a:rPr>
              <a:t>Multiplication</a:t>
            </a:r>
            <a:endParaRPr lang="en-GB" b="1" dirty="0">
              <a:latin typeface="NTPreCursive" panose="03000400000000000000" pitchFamily="66" charset="0"/>
            </a:endParaRPr>
          </a:p>
        </p:txBody>
      </p:sp>
      <p:sp>
        <p:nvSpPr>
          <p:cNvPr id="3" name="Content Placeholder 2"/>
          <p:cNvSpPr>
            <a:spLocks noGrp="1"/>
          </p:cNvSpPr>
          <p:nvPr>
            <p:ph idx="1"/>
          </p:nvPr>
        </p:nvSpPr>
        <p:spPr>
          <a:xfrm>
            <a:off x="467544" y="764705"/>
            <a:ext cx="8229600" cy="576064"/>
          </a:xfrm>
        </p:spPr>
        <p:txBody>
          <a:bodyPr>
            <a:normAutofit/>
          </a:bodyPr>
          <a:lstStyle/>
          <a:p>
            <a:r>
              <a:rPr lang="en-GB" sz="2400" b="1" dirty="0" smtClean="0">
                <a:latin typeface="NTPreCursive" panose="03000400000000000000" pitchFamily="66" charset="0"/>
              </a:rPr>
              <a:t>We are also teaching the children the 2, 3, 5 and 10 times tables.</a:t>
            </a:r>
            <a:endParaRPr lang="en-GB" sz="2400" b="1" dirty="0">
              <a:latin typeface="NTPreCursive" panose="03000400000000000000"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021874035"/>
              </p:ext>
            </p:extLst>
          </p:nvPr>
        </p:nvGraphicFramePr>
        <p:xfrm>
          <a:off x="1331640" y="1235899"/>
          <a:ext cx="6624736" cy="5511189"/>
        </p:xfrm>
        <a:graphic>
          <a:graphicData uri="http://schemas.openxmlformats.org/drawingml/2006/table">
            <a:tbl>
              <a:tblPr firstRow="1" bandRow="1">
                <a:tableStyleId>{5C22544A-7EE6-4342-B048-85BDC9FD1C3A}</a:tableStyleId>
              </a:tblPr>
              <a:tblGrid>
                <a:gridCol w="1640411">
                  <a:extLst>
                    <a:ext uri="{9D8B030D-6E8A-4147-A177-3AD203B41FA5}">
                      <a16:colId xmlns:a16="http://schemas.microsoft.com/office/drawing/2014/main" val="20000"/>
                    </a:ext>
                  </a:extLst>
                </a:gridCol>
                <a:gridCol w="1640411">
                  <a:extLst>
                    <a:ext uri="{9D8B030D-6E8A-4147-A177-3AD203B41FA5}">
                      <a16:colId xmlns:a16="http://schemas.microsoft.com/office/drawing/2014/main" val="20001"/>
                    </a:ext>
                  </a:extLst>
                </a:gridCol>
                <a:gridCol w="1640411">
                  <a:extLst>
                    <a:ext uri="{9D8B030D-6E8A-4147-A177-3AD203B41FA5}">
                      <a16:colId xmlns:a16="http://schemas.microsoft.com/office/drawing/2014/main" val="20002"/>
                    </a:ext>
                  </a:extLst>
                </a:gridCol>
                <a:gridCol w="1703503">
                  <a:extLst>
                    <a:ext uri="{9D8B030D-6E8A-4147-A177-3AD203B41FA5}">
                      <a16:colId xmlns:a16="http://schemas.microsoft.com/office/drawing/2014/main" val="20003"/>
                    </a:ext>
                  </a:extLst>
                </a:gridCol>
              </a:tblGrid>
              <a:tr h="421423">
                <a:tc>
                  <a:txBody>
                    <a:bodyPr/>
                    <a:lstStyle/>
                    <a:p>
                      <a:r>
                        <a:rPr lang="en-GB" dirty="0" smtClean="0"/>
                        <a:t>2 times tables</a:t>
                      </a:r>
                      <a:endParaRPr lang="en-GB" dirty="0"/>
                    </a:p>
                  </a:txBody>
                  <a:tcPr/>
                </a:tc>
                <a:tc>
                  <a:txBody>
                    <a:bodyPr/>
                    <a:lstStyle/>
                    <a:p>
                      <a:r>
                        <a:rPr lang="en-GB" dirty="0" smtClean="0"/>
                        <a:t>3 times tables </a:t>
                      </a:r>
                      <a:endParaRPr lang="en-GB" dirty="0"/>
                    </a:p>
                  </a:txBody>
                  <a:tcPr/>
                </a:tc>
                <a:tc>
                  <a:txBody>
                    <a:bodyPr/>
                    <a:lstStyle/>
                    <a:p>
                      <a:r>
                        <a:rPr lang="en-GB" dirty="0" smtClean="0"/>
                        <a:t>5 times tables</a:t>
                      </a:r>
                      <a:endParaRPr lang="en-GB" dirty="0"/>
                    </a:p>
                  </a:txBody>
                  <a:tcPr/>
                </a:tc>
                <a:tc>
                  <a:txBody>
                    <a:bodyPr/>
                    <a:lstStyle/>
                    <a:p>
                      <a:r>
                        <a:rPr lang="en-GB" dirty="0" smtClean="0"/>
                        <a:t>10 times tables</a:t>
                      </a:r>
                      <a:endParaRPr lang="en-GB" dirty="0"/>
                    </a:p>
                  </a:txBody>
                  <a:tcPr/>
                </a:tc>
                <a:extLst>
                  <a:ext uri="{0D108BD9-81ED-4DB2-BD59-A6C34878D82A}">
                    <a16:rowId xmlns:a16="http://schemas.microsoft.com/office/drawing/2014/main" val="10000"/>
                  </a:ext>
                </a:extLst>
              </a:tr>
              <a:tr h="421423">
                <a:tc>
                  <a:txBody>
                    <a:bodyPr/>
                    <a:lstStyle/>
                    <a:p>
                      <a:r>
                        <a:rPr lang="en-GB" dirty="0" smtClean="0">
                          <a:latin typeface="NTPreCursive" panose="03000400000000000000" pitchFamily="66" charset="0"/>
                        </a:rPr>
                        <a:t>1 x 2 = 2</a:t>
                      </a:r>
                      <a:endParaRPr lang="en-GB" dirty="0">
                        <a:latin typeface="NTPreCursive" panose="03000400000000000000" pitchFamily="66" charset="0"/>
                      </a:endParaRPr>
                    </a:p>
                  </a:txBody>
                  <a:tcPr/>
                </a:tc>
                <a:tc>
                  <a:txBody>
                    <a:bodyPr/>
                    <a:lstStyle/>
                    <a:p>
                      <a:r>
                        <a:rPr lang="en-GB" dirty="0" smtClean="0">
                          <a:latin typeface="NTPreCursive" panose="03000400000000000000" pitchFamily="66" charset="0"/>
                        </a:rPr>
                        <a:t>1 x 3 = 3</a:t>
                      </a:r>
                      <a:endParaRPr lang="en-GB" dirty="0">
                        <a:latin typeface="NTPreCursive" panose="03000400000000000000" pitchFamily="66" charset="0"/>
                      </a:endParaRPr>
                    </a:p>
                  </a:txBody>
                  <a:tcPr/>
                </a:tc>
                <a:tc>
                  <a:txBody>
                    <a:bodyPr/>
                    <a:lstStyle/>
                    <a:p>
                      <a:r>
                        <a:rPr lang="en-GB" dirty="0" smtClean="0">
                          <a:latin typeface="NTPreCursive" panose="03000400000000000000" pitchFamily="66" charset="0"/>
                        </a:rPr>
                        <a:t>1 x 5 = 5</a:t>
                      </a:r>
                      <a:endParaRPr lang="en-GB" dirty="0">
                        <a:latin typeface="NTPreCursive" panose="03000400000000000000" pitchFamily="66" charset="0"/>
                      </a:endParaRPr>
                    </a:p>
                  </a:txBody>
                  <a:tcPr/>
                </a:tc>
                <a:tc>
                  <a:txBody>
                    <a:bodyPr/>
                    <a:lstStyle/>
                    <a:p>
                      <a:r>
                        <a:rPr lang="en-GB" dirty="0" smtClean="0">
                          <a:latin typeface="NTPreCursive" panose="03000400000000000000" pitchFamily="66" charset="0"/>
                        </a:rPr>
                        <a:t>1 x 10 = 10</a:t>
                      </a:r>
                      <a:endParaRPr lang="en-GB" dirty="0">
                        <a:latin typeface="NTPreCursive" panose="03000400000000000000" pitchFamily="66" charset="0"/>
                      </a:endParaRPr>
                    </a:p>
                  </a:txBody>
                  <a:tcPr/>
                </a:tc>
                <a:extLst>
                  <a:ext uri="{0D108BD9-81ED-4DB2-BD59-A6C34878D82A}">
                    <a16:rowId xmlns:a16="http://schemas.microsoft.com/office/drawing/2014/main" val="10001"/>
                  </a:ext>
                </a:extLst>
              </a:tr>
              <a:tr h="421423">
                <a:tc>
                  <a:txBody>
                    <a:bodyPr/>
                    <a:lstStyle/>
                    <a:p>
                      <a:r>
                        <a:rPr lang="en-GB" dirty="0" smtClean="0">
                          <a:latin typeface="NTPreCursive" panose="03000400000000000000" pitchFamily="66" charset="0"/>
                        </a:rPr>
                        <a:t>2 x 2 =</a:t>
                      </a:r>
                      <a:r>
                        <a:rPr lang="en-GB" baseline="0" dirty="0" smtClean="0">
                          <a:latin typeface="NTPreCursive" panose="03000400000000000000" pitchFamily="66" charset="0"/>
                        </a:rPr>
                        <a:t> 4</a:t>
                      </a:r>
                      <a:endParaRPr lang="en-GB" dirty="0">
                        <a:latin typeface="NTPreCursive" panose="03000400000000000000" pitchFamily="66" charset="0"/>
                      </a:endParaRPr>
                    </a:p>
                  </a:txBody>
                  <a:tcPr/>
                </a:tc>
                <a:tc>
                  <a:txBody>
                    <a:bodyPr/>
                    <a:lstStyle/>
                    <a:p>
                      <a:r>
                        <a:rPr lang="en-GB" dirty="0" smtClean="0">
                          <a:latin typeface="NTPreCursive" panose="03000400000000000000" pitchFamily="66" charset="0"/>
                        </a:rPr>
                        <a:t>2 x 3 =</a:t>
                      </a:r>
                      <a:r>
                        <a:rPr lang="en-GB" baseline="0" dirty="0" smtClean="0">
                          <a:latin typeface="NTPreCursive" panose="03000400000000000000" pitchFamily="66" charset="0"/>
                        </a:rPr>
                        <a:t> 6</a:t>
                      </a:r>
                      <a:endParaRPr lang="en-GB" dirty="0">
                        <a:latin typeface="NTPreCursive" panose="03000400000000000000" pitchFamily="66" charset="0"/>
                      </a:endParaRPr>
                    </a:p>
                  </a:txBody>
                  <a:tcPr/>
                </a:tc>
                <a:tc>
                  <a:txBody>
                    <a:bodyPr/>
                    <a:lstStyle/>
                    <a:p>
                      <a:r>
                        <a:rPr lang="en-GB" dirty="0" smtClean="0">
                          <a:latin typeface="NTPreCursive" panose="03000400000000000000" pitchFamily="66" charset="0"/>
                        </a:rPr>
                        <a:t>2 x 5 =</a:t>
                      </a:r>
                      <a:r>
                        <a:rPr lang="en-GB" baseline="0" dirty="0" smtClean="0">
                          <a:latin typeface="NTPreCursive" panose="03000400000000000000" pitchFamily="66" charset="0"/>
                        </a:rPr>
                        <a:t> 10</a:t>
                      </a:r>
                      <a:endParaRPr lang="en-GB" dirty="0">
                        <a:latin typeface="NTPreCursive" panose="03000400000000000000" pitchFamily="66" charset="0"/>
                      </a:endParaRPr>
                    </a:p>
                  </a:txBody>
                  <a:tcPr/>
                </a:tc>
                <a:tc>
                  <a:txBody>
                    <a:bodyPr/>
                    <a:lstStyle/>
                    <a:p>
                      <a:r>
                        <a:rPr lang="en-GB" dirty="0" smtClean="0">
                          <a:latin typeface="NTPreCursive" panose="03000400000000000000" pitchFamily="66" charset="0"/>
                        </a:rPr>
                        <a:t>2 x 10 =</a:t>
                      </a:r>
                      <a:r>
                        <a:rPr lang="en-GB" baseline="0" dirty="0" smtClean="0">
                          <a:latin typeface="NTPreCursive" panose="03000400000000000000" pitchFamily="66" charset="0"/>
                        </a:rPr>
                        <a:t> 20</a:t>
                      </a:r>
                      <a:endParaRPr lang="en-GB" dirty="0">
                        <a:latin typeface="NTPreCursive" panose="03000400000000000000" pitchFamily="66" charset="0"/>
                      </a:endParaRPr>
                    </a:p>
                  </a:txBody>
                  <a:tcPr/>
                </a:tc>
                <a:extLst>
                  <a:ext uri="{0D108BD9-81ED-4DB2-BD59-A6C34878D82A}">
                    <a16:rowId xmlns:a16="http://schemas.microsoft.com/office/drawing/2014/main" val="10002"/>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3 x 2 =</a:t>
                      </a:r>
                      <a:r>
                        <a:rPr lang="en-GB" baseline="0" dirty="0" smtClean="0">
                          <a:latin typeface="NTPreCursive" panose="03000400000000000000" pitchFamily="66" charset="0"/>
                        </a:rPr>
                        <a:t> 6</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3 x 3 =</a:t>
                      </a:r>
                      <a:r>
                        <a:rPr lang="en-GB" baseline="0" dirty="0" smtClean="0">
                          <a:latin typeface="NTPreCursive" panose="03000400000000000000" pitchFamily="66" charset="0"/>
                        </a:rPr>
                        <a:t> 9</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3 x 5 =</a:t>
                      </a:r>
                      <a:r>
                        <a:rPr lang="en-GB" baseline="0" dirty="0" smtClean="0">
                          <a:latin typeface="NTPreCursive" panose="03000400000000000000" pitchFamily="66" charset="0"/>
                        </a:rPr>
                        <a:t> 15</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3 x 10 =</a:t>
                      </a:r>
                      <a:r>
                        <a:rPr lang="en-GB" baseline="0" dirty="0" smtClean="0">
                          <a:latin typeface="NTPreCursive" panose="03000400000000000000" pitchFamily="66" charset="0"/>
                        </a:rPr>
                        <a:t> 30</a:t>
                      </a:r>
                      <a:endParaRPr lang="en-GB" dirty="0" smtClean="0">
                        <a:latin typeface="NTPreCursive" panose="03000400000000000000" pitchFamily="66" charset="0"/>
                      </a:endParaRPr>
                    </a:p>
                  </a:txBody>
                  <a:tcPr/>
                </a:tc>
                <a:extLst>
                  <a:ext uri="{0D108BD9-81ED-4DB2-BD59-A6C34878D82A}">
                    <a16:rowId xmlns:a16="http://schemas.microsoft.com/office/drawing/2014/main" val="10003"/>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4 x 2 =</a:t>
                      </a:r>
                      <a:r>
                        <a:rPr lang="en-GB" baseline="0" dirty="0" smtClean="0">
                          <a:latin typeface="NTPreCursive" panose="03000400000000000000" pitchFamily="66" charset="0"/>
                        </a:rPr>
                        <a:t> 8</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4 x 3 =</a:t>
                      </a:r>
                      <a:r>
                        <a:rPr lang="en-GB" baseline="0" dirty="0" smtClean="0">
                          <a:latin typeface="NTPreCursive" panose="03000400000000000000" pitchFamily="66" charset="0"/>
                        </a:rPr>
                        <a:t> 12</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4 x 5 =</a:t>
                      </a:r>
                      <a:r>
                        <a:rPr lang="en-GB" baseline="0" dirty="0" smtClean="0">
                          <a:latin typeface="NTPreCursive" panose="03000400000000000000" pitchFamily="66" charset="0"/>
                        </a:rPr>
                        <a:t> 20</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4 x 10 =</a:t>
                      </a:r>
                      <a:r>
                        <a:rPr lang="en-GB" baseline="0" dirty="0" smtClean="0">
                          <a:latin typeface="NTPreCursive" panose="03000400000000000000" pitchFamily="66" charset="0"/>
                        </a:rPr>
                        <a:t> 40</a:t>
                      </a:r>
                      <a:endParaRPr lang="en-GB" dirty="0" smtClean="0">
                        <a:latin typeface="NTPreCursive" panose="03000400000000000000" pitchFamily="66" charset="0"/>
                      </a:endParaRPr>
                    </a:p>
                  </a:txBody>
                  <a:tcPr/>
                </a:tc>
                <a:extLst>
                  <a:ext uri="{0D108BD9-81ED-4DB2-BD59-A6C34878D82A}">
                    <a16:rowId xmlns:a16="http://schemas.microsoft.com/office/drawing/2014/main" val="10004"/>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5 x 2 =</a:t>
                      </a:r>
                      <a:r>
                        <a:rPr lang="en-GB" baseline="0" dirty="0" smtClean="0">
                          <a:latin typeface="NTPreCursive" panose="03000400000000000000" pitchFamily="66" charset="0"/>
                        </a:rPr>
                        <a:t> 10</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5 x 3 =</a:t>
                      </a:r>
                      <a:r>
                        <a:rPr lang="en-GB" baseline="0" dirty="0" smtClean="0">
                          <a:latin typeface="NTPreCursive" panose="03000400000000000000" pitchFamily="66" charset="0"/>
                        </a:rPr>
                        <a:t> 15</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5 x 5 =</a:t>
                      </a:r>
                      <a:r>
                        <a:rPr lang="en-GB" baseline="0" dirty="0" smtClean="0">
                          <a:latin typeface="NTPreCursive" panose="03000400000000000000" pitchFamily="66" charset="0"/>
                        </a:rPr>
                        <a:t> 25</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5 x 10 =</a:t>
                      </a:r>
                      <a:r>
                        <a:rPr lang="en-GB" baseline="0" dirty="0" smtClean="0">
                          <a:latin typeface="NTPreCursive" panose="03000400000000000000" pitchFamily="66" charset="0"/>
                        </a:rPr>
                        <a:t> 50</a:t>
                      </a:r>
                      <a:endParaRPr lang="en-GB" dirty="0" smtClean="0">
                        <a:latin typeface="NTPreCursive" panose="03000400000000000000" pitchFamily="66" charset="0"/>
                      </a:endParaRPr>
                    </a:p>
                  </a:txBody>
                  <a:tcPr/>
                </a:tc>
                <a:extLst>
                  <a:ext uri="{0D108BD9-81ED-4DB2-BD59-A6C34878D82A}">
                    <a16:rowId xmlns:a16="http://schemas.microsoft.com/office/drawing/2014/main" val="10005"/>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6 x 2 =</a:t>
                      </a:r>
                      <a:r>
                        <a:rPr lang="en-GB" baseline="0" dirty="0" smtClean="0">
                          <a:latin typeface="NTPreCursive" panose="03000400000000000000" pitchFamily="66" charset="0"/>
                        </a:rPr>
                        <a:t> 12</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6 x 3 =</a:t>
                      </a:r>
                      <a:r>
                        <a:rPr lang="en-GB" baseline="0" dirty="0" smtClean="0">
                          <a:latin typeface="NTPreCursive" panose="03000400000000000000" pitchFamily="66" charset="0"/>
                        </a:rPr>
                        <a:t> 18</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6 x 5 =</a:t>
                      </a:r>
                      <a:r>
                        <a:rPr lang="en-GB" baseline="0" dirty="0" smtClean="0">
                          <a:latin typeface="NTPreCursive" panose="03000400000000000000" pitchFamily="66" charset="0"/>
                        </a:rPr>
                        <a:t> 30</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6 x 10 =</a:t>
                      </a:r>
                      <a:r>
                        <a:rPr lang="en-GB" baseline="0" dirty="0" smtClean="0">
                          <a:latin typeface="NTPreCursive" panose="03000400000000000000" pitchFamily="66" charset="0"/>
                        </a:rPr>
                        <a:t> 60</a:t>
                      </a:r>
                      <a:endParaRPr lang="en-GB" dirty="0" smtClean="0">
                        <a:latin typeface="NTPreCursive" panose="03000400000000000000" pitchFamily="66" charset="0"/>
                      </a:endParaRPr>
                    </a:p>
                  </a:txBody>
                  <a:tcPr/>
                </a:tc>
                <a:extLst>
                  <a:ext uri="{0D108BD9-81ED-4DB2-BD59-A6C34878D82A}">
                    <a16:rowId xmlns:a16="http://schemas.microsoft.com/office/drawing/2014/main" val="10006"/>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7 x 2 =</a:t>
                      </a:r>
                      <a:r>
                        <a:rPr lang="en-GB" baseline="0" dirty="0" smtClean="0">
                          <a:latin typeface="NTPreCursive" panose="03000400000000000000" pitchFamily="66" charset="0"/>
                        </a:rPr>
                        <a:t> 14</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7 x 3 =</a:t>
                      </a:r>
                      <a:r>
                        <a:rPr lang="en-GB" baseline="0" dirty="0" smtClean="0">
                          <a:latin typeface="NTPreCursive" panose="03000400000000000000" pitchFamily="66" charset="0"/>
                        </a:rPr>
                        <a:t> 21</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7 x 5 =</a:t>
                      </a:r>
                      <a:r>
                        <a:rPr lang="en-GB" baseline="0" dirty="0" smtClean="0">
                          <a:latin typeface="NTPreCursive" panose="03000400000000000000" pitchFamily="66" charset="0"/>
                        </a:rPr>
                        <a:t> 35</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7 x 10 =</a:t>
                      </a:r>
                      <a:r>
                        <a:rPr lang="en-GB" baseline="0" dirty="0" smtClean="0">
                          <a:latin typeface="NTPreCursive" panose="03000400000000000000" pitchFamily="66" charset="0"/>
                        </a:rPr>
                        <a:t> 70</a:t>
                      </a:r>
                      <a:endParaRPr lang="en-GB" dirty="0" smtClean="0">
                        <a:latin typeface="NTPreCursive" panose="03000400000000000000" pitchFamily="66" charset="0"/>
                      </a:endParaRPr>
                    </a:p>
                  </a:txBody>
                  <a:tcPr/>
                </a:tc>
                <a:extLst>
                  <a:ext uri="{0D108BD9-81ED-4DB2-BD59-A6C34878D82A}">
                    <a16:rowId xmlns:a16="http://schemas.microsoft.com/office/drawing/2014/main" val="10007"/>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8 x 2 =</a:t>
                      </a:r>
                      <a:r>
                        <a:rPr lang="en-GB" baseline="0" dirty="0" smtClean="0">
                          <a:latin typeface="NTPreCursive" panose="03000400000000000000" pitchFamily="66" charset="0"/>
                        </a:rPr>
                        <a:t> 16</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8 x 3 =</a:t>
                      </a:r>
                      <a:r>
                        <a:rPr lang="en-GB" baseline="0" dirty="0" smtClean="0">
                          <a:latin typeface="NTPreCursive" panose="03000400000000000000" pitchFamily="66" charset="0"/>
                        </a:rPr>
                        <a:t> 24</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8 x 5 =</a:t>
                      </a:r>
                      <a:r>
                        <a:rPr lang="en-GB" baseline="0" dirty="0" smtClean="0">
                          <a:latin typeface="NTPreCursive" panose="03000400000000000000" pitchFamily="66" charset="0"/>
                        </a:rPr>
                        <a:t> 40</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8 x 10 =</a:t>
                      </a:r>
                      <a:r>
                        <a:rPr lang="en-GB" baseline="0" dirty="0" smtClean="0">
                          <a:latin typeface="NTPreCursive" panose="03000400000000000000" pitchFamily="66" charset="0"/>
                        </a:rPr>
                        <a:t> 80</a:t>
                      </a:r>
                      <a:endParaRPr lang="en-GB" dirty="0" smtClean="0">
                        <a:latin typeface="NTPreCursive" panose="03000400000000000000" pitchFamily="66" charset="0"/>
                      </a:endParaRPr>
                    </a:p>
                  </a:txBody>
                  <a:tcPr/>
                </a:tc>
                <a:extLst>
                  <a:ext uri="{0D108BD9-81ED-4DB2-BD59-A6C34878D82A}">
                    <a16:rowId xmlns:a16="http://schemas.microsoft.com/office/drawing/2014/main" val="10008"/>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9 x 2 =</a:t>
                      </a:r>
                      <a:r>
                        <a:rPr lang="en-GB" baseline="0" dirty="0" smtClean="0">
                          <a:latin typeface="NTPreCursive" panose="03000400000000000000" pitchFamily="66" charset="0"/>
                        </a:rPr>
                        <a:t> 18</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9 x 3 =</a:t>
                      </a:r>
                      <a:r>
                        <a:rPr lang="en-GB" baseline="0" dirty="0" smtClean="0">
                          <a:latin typeface="NTPreCursive" panose="03000400000000000000" pitchFamily="66" charset="0"/>
                        </a:rPr>
                        <a:t> 27</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9 x 5 =</a:t>
                      </a:r>
                      <a:r>
                        <a:rPr lang="en-GB" baseline="0" dirty="0" smtClean="0">
                          <a:latin typeface="NTPreCursive" panose="03000400000000000000" pitchFamily="66" charset="0"/>
                        </a:rPr>
                        <a:t> 45</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9 x 10 =</a:t>
                      </a:r>
                      <a:r>
                        <a:rPr lang="en-GB" baseline="0" dirty="0" smtClean="0">
                          <a:latin typeface="NTPreCursive" panose="03000400000000000000" pitchFamily="66" charset="0"/>
                        </a:rPr>
                        <a:t> 90</a:t>
                      </a:r>
                      <a:endParaRPr lang="en-GB" dirty="0" smtClean="0">
                        <a:latin typeface="NTPreCursive" panose="03000400000000000000" pitchFamily="66" charset="0"/>
                      </a:endParaRPr>
                    </a:p>
                  </a:txBody>
                  <a:tcPr/>
                </a:tc>
                <a:extLst>
                  <a:ext uri="{0D108BD9-81ED-4DB2-BD59-A6C34878D82A}">
                    <a16:rowId xmlns:a16="http://schemas.microsoft.com/office/drawing/2014/main" val="10009"/>
                  </a:ext>
                </a:extLst>
              </a:tr>
              <a:tr h="4214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10 x 2 =</a:t>
                      </a:r>
                      <a:r>
                        <a:rPr lang="en-GB" baseline="0" dirty="0" smtClean="0">
                          <a:latin typeface="NTPreCursive" panose="03000400000000000000" pitchFamily="66" charset="0"/>
                        </a:rPr>
                        <a:t> 20</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10 x 3 =</a:t>
                      </a:r>
                      <a:r>
                        <a:rPr lang="en-GB" baseline="0" dirty="0" smtClean="0">
                          <a:latin typeface="NTPreCursive" panose="03000400000000000000" pitchFamily="66" charset="0"/>
                        </a:rPr>
                        <a:t> 30</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10 x 5 =</a:t>
                      </a:r>
                      <a:r>
                        <a:rPr lang="en-GB" baseline="0" dirty="0" smtClean="0">
                          <a:latin typeface="NTPreCursive" panose="03000400000000000000" pitchFamily="66" charset="0"/>
                        </a:rPr>
                        <a:t> 50</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10 x 10 =</a:t>
                      </a:r>
                      <a:r>
                        <a:rPr lang="en-GB" baseline="0" dirty="0" smtClean="0">
                          <a:latin typeface="NTPreCursive" panose="03000400000000000000" pitchFamily="66" charset="0"/>
                        </a:rPr>
                        <a:t> 100</a:t>
                      </a:r>
                      <a:endParaRPr lang="en-GB" dirty="0" smtClean="0">
                        <a:latin typeface="NTPreCursive" panose="03000400000000000000" pitchFamily="66" charset="0"/>
                      </a:endParaRPr>
                    </a:p>
                  </a:txBody>
                  <a:tcPr/>
                </a:tc>
                <a:extLst>
                  <a:ext uri="{0D108BD9-81ED-4DB2-BD59-A6C34878D82A}">
                    <a16:rowId xmlns:a16="http://schemas.microsoft.com/office/drawing/2014/main" val="10010"/>
                  </a:ext>
                </a:extLst>
              </a:tr>
              <a:tr h="43776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11</a:t>
                      </a:r>
                      <a:r>
                        <a:rPr lang="en-GB" baseline="0" dirty="0" smtClean="0">
                          <a:latin typeface="NTPreCursive" panose="03000400000000000000" pitchFamily="66" charset="0"/>
                        </a:rPr>
                        <a:t> </a:t>
                      </a:r>
                      <a:r>
                        <a:rPr lang="en-GB" dirty="0" smtClean="0">
                          <a:latin typeface="NTPreCursive" panose="03000400000000000000" pitchFamily="66" charset="0"/>
                        </a:rPr>
                        <a:t>x 2 =</a:t>
                      </a:r>
                      <a:r>
                        <a:rPr lang="en-GB" baseline="0" dirty="0" smtClean="0">
                          <a:latin typeface="NTPreCursive" panose="03000400000000000000" pitchFamily="66" charset="0"/>
                        </a:rPr>
                        <a:t> 22</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11</a:t>
                      </a:r>
                      <a:r>
                        <a:rPr lang="en-GB" baseline="0" dirty="0" smtClean="0">
                          <a:latin typeface="NTPreCursive" panose="03000400000000000000" pitchFamily="66" charset="0"/>
                        </a:rPr>
                        <a:t> </a:t>
                      </a:r>
                      <a:r>
                        <a:rPr lang="en-GB" dirty="0" smtClean="0">
                          <a:latin typeface="NTPreCursive" panose="03000400000000000000" pitchFamily="66" charset="0"/>
                        </a:rPr>
                        <a:t>x 3 =</a:t>
                      </a:r>
                      <a:r>
                        <a:rPr lang="en-GB" baseline="0" dirty="0" smtClean="0">
                          <a:latin typeface="NTPreCursive" panose="03000400000000000000" pitchFamily="66" charset="0"/>
                        </a:rPr>
                        <a:t> 33</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11</a:t>
                      </a:r>
                      <a:r>
                        <a:rPr lang="en-GB" baseline="0" dirty="0" smtClean="0">
                          <a:latin typeface="NTPreCursive" panose="03000400000000000000" pitchFamily="66" charset="0"/>
                        </a:rPr>
                        <a:t> </a:t>
                      </a:r>
                      <a:r>
                        <a:rPr lang="en-GB" dirty="0" smtClean="0">
                          <a:latin typeface="NTPreCursive" panose="03000400000000000000" pitchFamily="66" charset="0"/>
                        </a:rPr>
                        <a:t>x 5 =</a:t>
                      </a:r>
                      <a:r>
                        <a:rPr lang="en-GB" baseline="0" dirty="0" smtClean="0">
                          <a:latin typeface="NTPreCursive" panose="03000400000000000000" pitchFamily="66" charset="0"/>
                        </a:rPr>
                        <a:t> 55</a:t>
                      </a:r>
                      <a:endParaRPr lang="en-GB" dirty="0" smtClean="0">
                        <a:latin typeface="NTPreCursive" panose="03000400000000000000"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11</a:t>
                      </a:r>
                      <a:r>
                        <a:rPr lang="en-GB" baseline="0" dirty="0" smtClean="0">
                          <a:latin typeface="NTPreCursive" panose="03000400000000000000" pitchFamily="66" charset="0"/>
                        </a:rPr>
                        <a:t> </a:t>
                      </a:r>
                      <a:r>
                        <a:rPr lang="en-GB" dirty="0" smtClean="0">
                          <a:latin typeface="NTPreCursive" panose="03000400000000000000" pitchFamily="66" charset="0"/>
                        </a:rPr>
                        <a:t>x 10 =</a:t>
                      </a:r>
                      <a:r>
                        <a:rPr lang="en-GB" baseline="0" dirty="0" smtClean="0">
                          <a:latin typeface="NTPreCursive" panose="03000400000000000000" pitchFamily="66" charset="0"/>
                        </a:rPr>
                        <a:t> 110</a:t>
                      </a:r>
                      <a:endParaRPr lang="en-GB" dirty="0" smtClean="0">
                        <a:latin typeface="NTPreCursive" panose="03000400000000000000" pitchFamily="66" charset="0"/>
                      </a:endParaRPr>
                    </a:p>
                  </a:txBody>
                  <a:tcPr/>
                </a:tc>
                <a:extLst>
                  <a:ext uri="{0D108BD9-81ED-4DB2-BD59-A6C34878D82A}">
                    <a16:rowId xmlns:a16="http://schemas.microsoft.com/office/drawing/2014/main" val="10011"/>
                  </a:ext>
                </a:extLst>
              </a:tr>
              <a:tr h="43776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12 x 2 = 24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12 x 3 = 36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12 x 5 = 60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NTPreCursive" panose="03000400000000000000" pitchFamily="66" charset="0"/>
                        </a:rPr>
                        <a:t>12 x 10 = 120</a:t>
                      </a:r>
                    </a:p>
                  </a:txBody>
                  <a:tcPr/>
                </a:tc>
                <a:extLst>
                  <a:ext uri="{0D108BD9-81ED-4DB2-BD59-A6C34878D82A}">
                    <a16:rowId xmlns:a16="http://schemas.microsoft.com/office/drawing/2014/main" val="10012"/>
                  </a:ext>
                </a:extLst>
              </a:tr>
            </a:tbl>
          </a:graphicData>
        </a:graphic>
      </p:graphicFrame>
      <p:sp>
        <p:nvSpPr>
          <p:cNvPr id="5" name="Footer Placeholder 4"/>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522209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Multiplication</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2260847"/>
          </a:xfrm>
        </p:spPr>
        <p:txBody>
          <a:bodyPr>
            <a:normAutofit/>
          </a:bodyPr>
          <a:lstStyle/>
          <a:p>
            <a:r>
              <a:rPr lang="en-GB" dirty="0" smtClean="0">
                <a:latin typeface="NTPreCursive" panose="03000400000000000000" pitchFamily="66" charset="0"/>
              </a:rPr>
              <a:t>So if they know these timetables they can solve multiplication sums much quicker…</a:t>
            </a:r>
            <a:endParaRPr lang="en-GB" dirty="0">
              <a:latin typeface="NTPreCursive" panose="03000400000000000000" pitchFamily="66" charset="0"/>
            </a:endParaRPr>
          </a:p>
          <a:p>
            <a:pPr marL="0" indent="0" algn="ctr">
              <a:buNone/>
            </a:pPr>
            <a:r>
              <a:rPr lang="en-GB" sz="4400" b="1" dirty="0" smtClean="0">
                <a:solidFill>
                  <a:srgbClr val="FF0000"/>
                </a:solidFill>
                <a:latin typeface="NTPreCursive" panose="03000400000000000000" pitchFamily="66" charset="0"/>
              </a:rPr>
              <a:t>e.g. </a:t>
            </a:r>
            <a:r>
              <a:rPr lang="en-GB" sz="4400" b="1" dirty="0">
                <a:solidFill>
                  <a:srgbClr val="FF0000"/>
                </a:solidFill>
                <a:latin typeface="NTPreCursive" panose="03000400000000000000" pitchFamily="66" charset="0"/>
              </a:rPr>
              <a:t>9</a:t>
            </a:r>
            <a:r>
              <a:rPr lang="en-GB" sz="4400" b="1" dirty="0" smtClean="0">
                <a:solidFill>
                  <a:srgbClr val="FF0000"/>
                </a:solidFill>
                <a:latin typeface="NTPreCursive" panose="03000400000000000000" pitchFamily="66" charset="0"/>
              </a:rPr>
              <a:t> x 5 =</a:t>
            </a:r>
            <a:endParaRPr lang="en-GB" sz="4400" b="1" dirty="0">
              <a:solidFill>
                <a:srgbClr val="FF0000"/>
              </a:solidFill>
              <a:latin typeface="NTPreCursive" panose="03000400000000000000" pitchFamily="66" charset="0"/>
            </a:endParaRPr>
          </a:p>
        </p:txBody>
      </p:sp>
      <p:sp>
        <p:nvSpPr>
          <p:cNvPr id="7" name="Content Placeholder 2"/>
          <p:cNvSpPr txBox="1">
            <a:spLocks/>
          </p:cNvSpPr>
          <p:nvPr/>
        </p:nvSpPr>
        <p:spPr>
          <a:xfrm>
            <a:off x="393632" y="3861048"/>
            <a:ext cx="8229600" cy="1368152"/>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b="1" dirty="0" smtClean="0">
                <a:latin typeface="NTPreCursive" panose="03000400000000000000" pitchFamily="66" charset="0"/>
              </a:rPr>
              <a:t>Put up 9 fingers</a:t>
            </a:r>
          </a:p>
          <a:p>
            <a:r>
              <a:rPr lang="en-GB" b="1" dirty="0">
                <a:latin typeface="NTPreCursive" panose="03000400000000000000" pitchFamily="66" charset="0"/>
              </a:rPr>
              <a:t>C</a:t>
            </a:r>
            <a:r>
              <a:rPr lang="en-GB" b="1" dirty="0" smtClean="0">
                <a:latin typeface="NTPreCursive" panose="03000400000000000000" pitchFamily="66" charset="0"/>
              </a:rPr>
              <a:t>ount in steps of 5 for each finger.  </a:t>
            </a:r>
          </a:p>
          <a:p>
            <a:r>
              <a:rPr lang="en-GB" b="1" dirty="0" smtClean="0">
                <a:latin typeface="NTPreCursive" panose="03000400000000000000" pitchFamily="66" charset="0"/>
              </a:rPr>
              <a:t>Stop on the 9</a:t>
            </a:r>
            <a:r>
              <a:rPr lang="en-GB" b="1" baseline="30000" dirty="0" smtClean="0">
                <a:latin typeface="NTPreCursive" panose="03000400000000000000" pitchFamily="66" charset="0"/>
              </a:rPr>
              <a:t>th</a:t>
            </a:r>
            <a:r>
              <a:rPr lang="en-GB" b="1" dirty="0" smtClean="0">
                <a:latin typeface="NTPreCursive" panose="03000400000000000000" pitchFamily="66" charset="0"/>
              </a:rPr>
              <a:t> finger – you have your answer.</a:t>
            </a:r>
            <a:endParaRPr lang="en-GB" b="1" dirty="0">
              <a:latin typeface="NTPreCursive" panose="03000400000000000000" pitchFamily="66" charset="0"/>
            </a:endParaRPr>
          </a:p>
        </p:txBody>
      </p:sp>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189654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Multiplication.</a:t>
            </a:r>
            <a:endParaRPr lang="en-GB" b="1" dirty="0">
              <a:latin typeface="NTPreCursive" panose="03000400000000000000" pitchFamily="66" charset="0"/>
            </a:endParaRPr>
          </a:p>
        </p:txBody>
      </p:sp>
      <p:sp>
        <p:nvSpPr>
          <p:cNvPr id="10" name="Content Placeholder 2"/>
          <p:cNvSpPr txBox="1">
            <a:spLocks/>
          </p:cNvSpPr>
          <p:nvPr/>
        </p:nvSpPr>
        <p:spPr>
          <a:xfrm>
            <a:off x="611560" y="1772816"/>
            <a:ext cx="8229600" cy="125273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4000" dirty="0" smtClean="0">
                <a:latin typeface="NTPreCursive" panose="03000400000000000000" pitchFamily="66" charset="0"/>
              </a:rPr>
              <a:t>Now they have two simple strategies to solve multiplication problems!</a:t>
            </a:r>
          </a:p>
          <a:p>
            <a:endParaRPr lang="en-GB" sz="4000" dirty="0" smtClean="0">
              <a:latin typeface="NTPreCursive" panose="03000400000000000000" pitchFamily="66" charset="0"/>
            </a:endParaRPr>
          </a:p>
          <a:p>
            <a:r>
              <a:rPr lang="en-GB" sz="4000" dirty="0" smtClean="0">
                <a:latin typeface="NTPreCursive" panose="03000400000000000000" pitchFamily="66" charset="0"/>
              </a:rPr>
              <a:t>Please use these approaches at home when you are helping them.   </a:t>
            </a:r>
            <a:r>
              <a:rPr lang="en-GB" sz="4000" dirty="0" smtClean="0">
                <a:latin typeface="NTPreCursive" panose="03000400000000000000" pitchFamily="66" charset="0"/>
                <a:sym typeface="Wingdings" panose="05000000000000000000" pitchFamily="2" charset="2"/>
              </a:rPr>
              <a:t> </a:t>
            </a:r>
            <a:endParaRPr lang="en-GB" sz="4000" dirty="0">
              <a:latin typeface="NTPreCursive" panose="03000400000000000000" pitchFamily="66" charset="0"/>
            </a:endParaRPr>
          </a:p>
        </p:txBody>
      </p:sp>
      <p:sp>
        <p:nvSpPr>
          <p:cNvPr id="3" name="Footer Placeholder 2"/>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16865818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Division</a:t>
            </a:r>
            <a:endParaRPr lang="en-GB" b="1" dirty="0">
              <a:latin typeface="NTPreCursive" panose="03000400000000000000" pitchFamily="66" charset="0"/>
            </a:endParaRPr>
          </a:p>
        </p:txBody>
      </p:sp>
      <p:sp>
        <p:nvSpPr>
          <p:cNvPr id="3" name="Content Placeholder 2"/>
          <p:cNvSpPr>
            <a:spLocks noGrp="1"/>
          </p:cNvSpPr>
          <p:nvPr>
            <p:ph idx="1"/>
          </p:nvPr>
        </p:nvSpPr>
        <p:spPr>
          <a:xfrm>
            <a:off x="457200" y="1600201"/>
            <a:ext cx="8229600" cy="1252735"/>
          </a:xfrm>
        </p:spPr>
        <p:txBody>
          <a:bodyPr>
            <a:normAutofit/>
          </a:bodyPr>
          <a:lstStyle/>
          <a:p>
            <a:r>
              <a:rPr lang="en-GB" dirty="0" smtClean="0">
                <a:latin typeface="NTPreCursive" panose="03000400000000000000" pitchFamily="66" charset="0"/>
              </a:rPr>
              <a:t>We have taught the children to recognise the division symbol.</a:t>
            </a:r>
            <a:endParaRPr lang="en-GB" dirty="0">
              <a:latin typeface="NTPreCursive" panose="03000400000000000000" pitchFamily="66" charset="0"/>
            </a:endParaRPr>
          </a:p>
        </p:txBody>
      </p:sp>
      <p:sp>
        <p:nvSpPr>
          <p:cNvPr id="7" name="Content Placeholder 2"/>
          <p:cNvSpPr txBox="1">
            <a:spLocks/>
          </p:cNvSpPr>
          <p:nvPr/>
        </p:nvSpPr>
        <p:spPr>
          <a:xfrm>
            <a:off x="423412" y="4797152"/>
            <a:ext cx="3816426" cy="125273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800" dirty="0" smtClean="0">
                <a:latin typeface="NTPreCursive" panose="03000400000000000000" pitchFamily="66" charset="0"/>
              </a:rPr>
              <a:t>We have taught them that division is the same as saying  “___ shared between  _____ is ____.”</a:t>
            </a:r>
          </a:p>
        </p:txBody>
      </p:sp>
      <p:sp>
        <p:nvSpPr>
          <p:cNvPr id="9" name="Content Placeholder 2"/>
          <p:cNvSpPr txBox="1">
            <a:spLocks/>
          </p:cNvSpPr>
          <p:nvPr/>
        </p:nvSpPr>
        <p:spPr>
          <a:xfrm>
            <a:off x="5076056" y="5085183"/>
            <a:ext cx="3490829" cy="125273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dirty="0" smtClean="0">
                <a:latin typeface="NTPreCursive" panose="03000400000000000000" pitchFamily="66" charset="0"/>
              </a:rPr>
              <a:t>So the first number is the whole number and the second number tells us how many groups to share equally into.</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4326" t="53333" r="84237" b="7583"/>
          <a:stretch/>
        </p:blipFill>
        <p:spPr>
          <a:xfrm rot="5400000">
            <a:off x="1618046" y="2755760"/>
            <a:ext cx="1045806" cy="2680319"/>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5704" r="45564"/>
          <a:stretch/>
        </p:blipFill>
        <p:spPr>
          <a:xfrm rot="5400000">
            <a:off x="5463463" y="1950866"/>
            <a:ext cx="1937288" cy="3751345"/>
          </a:xfrm>
          <a:prstGeom prst="rect">
            <a:avLst/>
          </a:prstGeom>
        </p:spPr>
      </p:pic>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310106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NTPreCursive" panose="03000400000000000000" pitchFamily="66" charset="0"/>
              </a:rPr>
              <a:t>Division</a:t>
            </a:r>
            <a:endParaRPr lang="en-GB" b="1" dirty="0">
              <a:latin typeface="NTPreCursive" panose="03000400000000000000" pitchFamily="66" charset="0"/>
            </a:endParaRPr>
          </a:p>
        </p:txBody>
      </p:sp>
      <p:sp>
        <p:nvSpPr>
          <p:cNvPr id="9" name="Content Placeholder 2"/>
          <p:cNvSpPr txBox="1">
            <a:spLocks/>
          </p:cNvSpPr>
          <p:nvPr/>
        </p:nvSpPr>
        <p:spPr>
          <a:xfrm>
            <a:off x="1907704" y="4458816"/>
            <a:ext cx="6048672" cy="1252735"/>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dirty="0" smtClean="0">
                <a:latin typeface="NTPreCursive" panose="03000400000000000000" pitchFamily="66" charset="0"/>
              </a:rPr>
              <a:t>Children draw the groups and then share out the whole number one at a time between the different groups.</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53729" t="5198" r="10569"/>
          <a:stretch/>
        </p:blipFill>
        <p:spPr>
          <a:xfrm rot="5400000">
            <a:off x="3191532" y="56940"/>
            <a:ext cx="2589535" cy="5157191"/>
          </a:xfrm>
          <a:prstGeom prst="rect">
            <a:avLst/>
          </a:prstGeom>
        </p:spPr>
      </p:pic>
      <p:sp>
        <p:nvSpPr>
          <p:cNvPr id="3" name="Footer Placeholder 2"/>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3367062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3412" y="116632"/>
            <a:ext cx="8229600" cy="1143000"/>
          </a:xfrm>
        </p:spPr>
        <p:txBody>
          <a:bodyPr/>
          <a:lstStyle/>
          <a:p>
            <a:r>
              <a:rPr lang="en-GB" b="1" dirty="0" smtClean="0">
                <a:latin typeface="NTPreCursive" panose="03000400000000000000" pitchFamily="66" charset="0"/>
              </a:rPr>
              <a:t>Fractions</a:t>
            </a:r>
            <a:endParaRPr lang="en-GB" b="1" dirty="0">
              <a:latin typeface="NTPreCursive" panose="03000400000000000000" pitchFamily="66" charset="0"/>
            </a:endParaRPr>
          </a:p>
        </p:txBody>
      </p:sp>
      <p:sp>
        <p:nvSpPr>
          <p:cNvPr id="3" name="Content Placeholder 2"/>
          <p:cNvSpPr>
            <a:spLocks noGrp="1"/>
          </p:cNvSpPr>
          <p:nvPr>
            <p:ph idx="1"/>
          </p:nvPr>
        </p:nvSpPr>
        <p:spPr>
          <a:xfrm>
            <a:off x="423412" y="980728"/>
            <a:ext cx="8229600" cy="1252735"/>
          </a:xfrm>
        </p:spPr>
        <p:txBody>
          <a:bodyPr>
            <a:normAutofit/>
          </a:bodyPr>
          <a:lstStyle/>
          <a:p>
            <a:r>
              <a:rPr lang="en-GB" dirty="0" smtClean="0">
                <a:latin typeface="NTPreCursive" panose="03000400000000000000" pitchFamily="66" charset="0"/>
              </a:rPr>
              <a:t>We have taught the children a similar approach to working out fractions.</a:t>
            </a:r>
            <a:endParaRPr lang="en-GB" dirty="0">
              <a:latin typeface="NTPreCursive" panose="03000400000000000000" pitchFamily="66" charset="0"/>
            </a:endParaRPr>
          </a:p>
        </p:txBody>
      </p:sp>
      <p:sp>
        <p:nvSpPr>
          <p:cNvPr id="7" name="Content Placeholder 2"/>
          <p:cNvSpPr txBox="1">
            <a:spLocks/>
          </p:cNvSpPr>
          <p:nvPr/>
        </p:nvSpPr>
        <p:spPr>
          <a:xfrm>
            <a:off x="423412" y="4136910"/>
            <a:ext cx="3816426" cy="125273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800" dirty="0" smtClean="0">
                <a:latin typeface="NTPreCursive" panose="03000400000000000000" pitchFamily="66" charset="0"/>
              </a:rPr>
              <a:t>We have taught the children that the digit at the bottom of the fraction tells us how many groups the whole number is being split into.</a:t>
            </a:r>
          </a:p>
        </p:txBody>
      </p:sp>
      <p:sp>
        <p:nvSpPr>
          <p:cNvPr id="9" name="Content Placeholder 2"/>
          <p:cNvSpPr txBox="1">
            <a:spLocks/>
          </p:cNvSpPr>
          <p:nvPr/>
        </p:nvSpPr>
        <p:spPr>
          <a:xfrm>
            <a:off x="4686692" y="4007627"/>
            <a:ext cx="3629724" cy="10775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dirty="0" smtClean="0">
                <a:latin typeface="NTPreCursive" panose="03000400000000000000" pitchFamily="66" charset="0"/>
              </a:rPr>
              <a:t>We then share out the whole number equally taking it in turns to give each group a dot one at a time until the whole number has been shared out</a:t>
            </a: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40261" t="47505" r="35464" b="4990"/>
          <a:stretch/>
        </p:blipFill>
        <p:spPr>
          <a:xfrm rot="5400000">
            <a:off x="5333588" y="1640110"/>
            <a:ext cx="1717183" cy="2520280"/>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15790" t="46879" r="59277" b="6242"/>
          <a:stretch/>
        </p:blipFill>
        <p:spPr>
          <a:xfrm rot="5400000">
            <a:off x="1336788" y="1742227"/>
            <a:ext cx="1780906" cy="2511283"/>
          </a:xfrm>
          <a:prstGeom prst="rect">
            <a:avLst/>
          </a:prstGeom>
        </p:spPr>
      </p:pic>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280775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3412" y="116632"/>
            <a:ext cx="8229600" cy="1143000"/>
          </a:xfrm>
        </p:spPr>
        <p:txBody>
          <a:bodyPr/>
          <a:lstStyle/>
          <a:p>
            <a:r>
              <a:rPr lang="en-GB" b="1" dirty="0" smtClean="0">
                <a:latin typeface="NTPreCursive" panose="03000400000000000000" pitchFamily="66" charset="0"/>
              </a:rPr>
              <a:t>Fractions</a:t>
            </a:r>
            <a:endParaRPr lang="en-GB" b="1" dirty="0">
              <a:latin typeface="NTPreCursive" panose="03000400000000000000" pitchFamily="66" charset="0"/>
            </a:endParaRPr>
          </a:p>
        </p:txBody>
      </p:sp>
      <p:sp>
        <p:nvSpPr>
          <p:cNvPr id="3" name="Content Placeholder 2"/>
          <p:cNvSpPr>
            <a:spLocks noGrp="1"/>
          </p:cNvSpPr>
          <p:nvPr>
            <p:ph idx="1"/>
          </p:nvPr>
        </p:nvSpPr>
        <p:spPr>
          <a:xfrm>
            <a:off x="423412" y="980728"/>
            <a:ext cx="8229600" cy="1252735"/>
          </a:xfrm>
        </p:spPr>
        <p:txBody>
          <a:bodyPr>
            <a:normAutofit/>
          </a:bodyPr>
          <a:lstStyle/>
          <a:p>
            <a:pPr marL="0" indent="0">
              <a:buNone/>
            </a:pPr>
            <a:r>
              <a:rPr lang="en-GB" dirty="0" smtClean="0">
                <a:latin typeface="NTPreCursive" panose="03000400000000000000" pitchFamily="66" charset="0"/>
              </a:rPr>
              <a:t>This is the same for quarters…</a:t>
            </a:r>
            <a:endParaRPr lang="en-GB" dirty="0">
              <a:latin typeface="NTPreCursive" panose="03000400000000000000" pitchFamily="66"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74412" t="46595"/>
          <a:stretch/>
        </p:blipFill>
        <p:spPr>
          <a:xfrm rot="5400000">
            <a:off x="1258750" y="1125626"/>
            <a:ext cx="2034931" cy="3185296"/>
          </a:xfrm>
          <a:prstGeom prst="rect">
            <a:avLst/>
          </a:prstGeom>
        </p:spPr>
      </p:pic>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l="74412" t="46595"/>
          <a:stretch/>
        </p:blipFill>
        <p:spPr>
          <a:xfrm rot="5400000">
            <a:off x="5003166" y="1100409"/>
            <a:ext cx="2034931" cy="3185296"/>
          </a:xfrm>
          <a:prstGeom prst="rect">
            <a:avLst/>
          </a:prstGeom>
          <a:ln>
            <a:noFill/>
          </a:ln>
        </p:spPr>
      </p:pic>
      <p:sp>
        <p:nvSpPr>
          <p:cNvPr id="5" name="Freeform 4"/>
          <p:cNvSpPr/>
          <p:nvPr/>
        </p:nvSpPr>
        <p:spPr>
          <a:xfrm>
            <a:off x="5025969" y="2909616"/>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a:off x="5243705" y="2861637"/>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5167237" y="3036570"/>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4996756" y="3163524"/>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5323739" y="3137694"/>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5782915" y="2868065"/>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5987963" y="2909616"/>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5782915" y="3137694"/>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5987963" y="3189027"/>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5889959" y="3028822"/>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6375785" y="2897934"/>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6563940" y="2882351"/>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6313536" y="3151842"/>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6590938" y="3201171"/>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7086483" y="3183689"/>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6942489" y="3024888"/>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7119151" y="3009305"/>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7017141" y="2846139"/>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a:off x="7230623" y="2894003"/>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a:off x="6473540" y="3043106"/>
            <a:ext cx="65336" cy="126954"/>
          </a:xfrm>
          <a:custGeom>
            <a:avLst/>
            <a:gdLst>
              <a:gd name="connsiteX0" fmla="*/ 2983 w 65336"/>
              <a:gd name="connsiteY0" fmla="*/ 0 h 126954"/>
              <a:gd name="connsiteX1" fmla="*/ 33980 w 65336"/>
              <a:gd name="connsiteY1" fmla="*/ 123986 h 126954"/>
              <a:gd name="connsiteX2" fmla="*/ 64976 w 65336"/>
              <a:gd name="connsiteY2" fmla="*/ 77491 h 126954"/>
              <a:gd name="connsiteX3" fmla="*/ 49478 w 65336"/>
              <a:gd name="connsiteY3" fmla="*/ 30996 h 126954"/>
              <a:gd name="connsiteX4" fmla="*/ 2983 w 65336"/>
              <a:gd name="connsiteY4" fmla="*/ 46494 h 126954"/>
              <a:gd name="connsiteX5" fmla="*/ 18481 w 65336"/>
              <a:gd name="connsiteY5" fmla="*/ 92989 h 126954"/>
              <a:gd name="connsiteX6" fmla="*/ 49478 w 65336"/>
              <a:gd name="connsiteY6" fmla="*/ 46494 h 126954"/>
              <a:gd name="connsiteX7" fmla="*/ 2983 w 65336"/>
              <a:gd name="connsiteY7" fmla="*/ 77491 h 12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36" h="126954">
                <a:moveTo>
                  <a:pt x="2983" y="0"/>
                </a:moveTo>
                <a:cubicBezTo>
                  <a:pt x="13315" y="41329"/>
                  <a:pt x="7368" y="90721"/>
                  <a:pt x="33980" y="123986"/>
                </a:cubicBezTo>
                <a:cubicBezTo>
                  <a:pt x="45616" y="138531"/>
                  <a:pt x="61914" y="95864"/>
                  <a:pt x="64976" y="77491"/>
                </a:cubicBezTo>
                <a:cubicBezTo>
                  <a:pt x="67662" y="61377"/>
                  <a:pt x="54644" y="46494"/>
                  <a:pt x="49478" y="30996"/>
                </a:cubicBezTo>
                <a:cubicBezTo>
                  <a:pt x="33980" y="36162"/>
                  <a:pt x="10289" y="31882"/>
                  <a:pt x="2983" y="46494"/>
                </a:cubicBezTo>
                <a:cubicBezTo>
                  <a:pt x="-4323" y="61106"/>
                  <a:pt x="2144" y="92989"/>
                  <a:pt x="18481" y="92989"/>
                </a:cubicBezTo>
                <a:cubicBezTo>
                  <a:pt x="37108" y="92989"/>
                  <a:pt x="62649" y="59665"/>
                  <a:pt x="49478" y="46494"/>
                </a:cubicBezTo>
                <a:cubicBezTo>
                  <a:pt x="36307" y="33323"/>
                  <a:pt x="2983" y="77491"/>
                  <a:pt x="2983" y="77491"/>
                </a:cubicBezTo>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reeform 5"/>
          <p:cNvSpPr/>
          <p:nvPr/>
        </p:nvSpPr>
        <p:spPr>
          <a:xfrm>
            <a:off x="6695268" y="2045776"/>
            <a:ext cx="191680" cy="263471"/>
          </a:xfrm>
          <a:custGeom>
            <a:avLst/>
            <a:gdLst>
              <a:gd name="connsiteX0" fmla="*/ 185979 w 191680"/>
              <a:gd name="connsiteY0" fmla="*/ 0 h 263471"/>
              <a:gd name="connsiteX1" fmla="*/ 30996 w 191680"/>
              <a:gd name="connsiteY1" fmla="*/ 61993 h 263471"/>
              <a:gd name="connsiteX2" fmla="*/ 15498 w 191680"/>
              <a:gd name="connsiteY2" fmla="*/ 108488 h 263471"/>
              <a:gd name="connsiteX3" fmla="*/ 108488 w 191680"/>
              <a:gd name="connsiteY3" fmla="*/ 108488 h 263471"/>
              <a:gd name="connsiteX4" fmla="*/ 154983 w 191680"/>
              <a:gd name="connsiteY4" fmla="*/ 123987 h 263471"/>
              <a:gd name="connsiteX5" fmla="*/ 170481 w 191680"/>
              <a:gd name="connsiteY5" fmla="*/ 247973 h 263471"/>
              <a:gd name="connsiteX6" fmla="*/ 123986 w 191680"/>
              <a:gd name="connsiteY6" fmla="*/ 263471 h 263471"/>
              <a:gd name="connsiteX7" fmla="*/ 46495 w 191680"/>
              <a:gd name="connsiteY7" fmla="*/ 247973 h 263471"/>
              <a:gd name="connsiteX8" fmla="*/ 0 w 191680"/>
              <a:gd name="connsiteY8" fmla="*/ 232475 h 263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680" h="263471">
                <a:moveTo>
                  <a:pt x="185979" y="0"/>
                </a:moveTo>
                <a:cubicBezTo>
                  <a:pt x="75772" y="13776"/>
                  <a:pt x="70669" y="-17352"/>
                  <a:pt x="30996" y="61993"/>
                </a:cubicBezTo>
                <a:cubicBezTo>
                  <a:pt x="23690" y="76605"/>
                  <a:pt x="20664" y="92990"/>
                  <a:pt x="15498" y="108488"/>
                </a:cubicBezTo>
                <a:cubicBezTo>
                  <a:pt x="139485" y="149819"/>
                  <a:pt x="-15499" y="108488"/>
                  <a:pt x="108488" y="108488"/>
                </a:cubicBezTo>
                <a:cubicBezTo>
                  <a:pt x="124825" y="108488"/>
                  <a:pt x="139485" y="118821"/>
                  <a:pt x="154983" y="123987"/>
                </a:cubicBezTo>
                <a:cubicBezTo>
                  <a:pt x="184792" y="168701"/>
                  <a:pt x="211975" y="185732"/>
                  <a:pt x="170481" y="247973"/>
                </a:cubicBezTo>
                <a:cubicBezTo>
                  <a:pt x="161419" y="261566"/>
                  <a:pt x="139484" y="258305"/>
                  <a:pt x="123986" y="263471"/>
                </a:cubicBezTo>
                <a:cubicBezTo>
                  <a:pt x="98156" y="258305"/>
                  <a:pt x="72050" y="254362"/>
                  <a:pt x="46495" y="247973"/>
                </a:cubicBezTo>
                <a:cubicBezTo>
                  <a:pt x="30646" y="244011"/>
                  <a:pt x="0" y="232475"/>
                  <a:pt x="0" y="232475"/>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Content Placeholder 2"/>
          <p:cNvSpPr txBox="1">
            <a:spLocks/>
          </p:cNvSpPr>
          <p:nvPr/>
        </p:nvSpPr>
        <p:spPr>
          <a:xfrm>
            <a:off x="451826" y="3922823"/>
            <a:ext cx="8229600" cy="125273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dirty="0" smtClean="0">
                <a:latin typeface="NTPreCursive" panose="03000400000000000000" pitchFamily="66" charset="0"/>
              </a:rPr>
              <a:t>… and for thirds.</a:t>
            </a:r>
            <a:endParaRPr lang="en-GB" dirty="0">
              <a:latin typeface="NTPreCursive" panose="03000400000000000000" pitchFamily="66" charset="0"/>
            </a:endParaRP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14812" r="64029" b="58352"/>
          <a:stretch/>
        </p:blipFill>
        <p:spPr>
          <a:xfrm rot="5400000">
            <a:off x="1229348" y="3958753"/>
            <a:ext cx="2093733" cy="3090972"/>
          </a:xfrm>
          <a:prstGeom prst="rect">
            <a:avLst/>
          </a:prstGeom>
        </p:spPr>
      </p:pic>
      <p:pic>
        <p:nvPicPr>
          <p:cNvPr id="33" name="Picture 32"/>
          <p:cNvPicPr>
            <a:picLocks noChangeAspect="1"/>
          </p:cNvPicPr>
          <p:nvPr/>
        </p:nvPicPr>
        <p:blipFill rotWithShape="1">
          <a:blip r:embed="rId4" cstate="print">
            <a:extLst>
              <a:ext uri="{28A0092B-C50C-407E-A947-70E740481C1C}">
                <a14:useLocalDpi xmlns:a14="http://schemas.microsoft.com/office/drawing/2010/main" val="0"/>
              </a:ext>
            </a:extLst>
          </a:blip>
          <a:srcRect l="34368" r="46076" b="58352"/>
          <a:stretch/>
        </p:blipFill>
        <p:spPr>
          <a:xfrm rot="5400000">
            <a:off x="5195401" y="3792668"/>
            <a:ext cx="2074226" cy="3313128"/>
          </a:xfrm>
          <a:prstGeom prst="rect">
            <a:avLst/>
          </a:prstGeom>
        </p:spPr>
      </p:pic>
      <p:sp>
        <p:nvSpPr>
          <p:cNvPr id="7" name="Footer Placeholder 6"/>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243695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3412" y="116632"/>
            <a:ext cx="8229600" cy="1143000"/>
          </a:xfrm>
        </p:spPr>
        <p:txBody>
          <a:bodyPr/>
          <a:lstStyle/>
          <a:p>
            <a:r>
              <a:rPr lang="en-GB" b="1" dirty="0" smtClean="0">
                <a:latin typeface="NTPreCursive" panose="03000400000000000000" pitchFamily="66" charset="0"/>
              </a:rPr>
              <a:t>Fractions</a:t>
            </a:r>
            <a:endParaRPr lang="en-GB" b="1" dirty="0">
              <a:latin typeface="NTPreCursive" panose="03000400000000000000" pitchFamily="66" charset="0"/>
            </a:endParaRPr>
          </a:p>
        </p:txBody>
      </p:sp>
      <p:sp>
        <p:nvSpPr>
          <p:cNvPr id="3" name="Content Placeholder 2"/>
          <p:cNvSpPr>
            <a:spLocks noGrp="1"/>
          </p:cNvSpPr>
          <p:nvPr>
            <p:ph idx="1"/>
          </p:nvPr>
        </p:nvSpPr>
        <p:spPr>
          <a:xfrm>
            <a:off x="423412" y="980728"/>
            <a:ext cx="8229600" cy="1252735"/>
          </a:xfrm>
        </p:spPr>
        <p:txBody>
          <a:bodyPr>
            <a:normAutofit/>
          </a:bodyPr>
          <a:lstStyle/>
          <a:p>
            <a:r>
              <a:rPr lang="en-GB" dirty="0" smtClean="0">
                <a:latin typeface="NTPreCursive" panose="03000400000000000000" pitchFamily="66" charset="0"/>
              </a:rPr>
              <a:t>Sometimes fraction questions want the children to find more than one quarter or third.</a:t>
            </a:r>
            <a:endParaRPr lang="en-GB" dirty="0">
              <a:latin typeface="NTPreCursive" panose="03000400000000000000" pitchFamily="66" charset="0"/>
            </a:endParaRPr>
          </a:p>
        </p:txBody>
      </p:sp>
      <p:sp>
        <p:nvSpPr>
          <p:cNvPr id="7" name="Content Placeholder 2"/>
          <p:cNvSpPr txBox="1">
            <a:spLocks/>
          </p:cNvSpPr>
          <p:nvPr/>
        </p:nvSpPr>
        <p:spPr>
          <a:xfrm>
            <a:off x="423412" y="4136910"/>
            <a:ext cx="3816426" cy="125273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800" dirty="0" smtClean="0">
                <a:latin typeface="NTPreCursive" panose="03000400000000000000" pitchFamily="66" charset="0"/>
              </a:rPr>
              <a:t>If it asks for </a:t>
            </a:r>
            <a:r>
              <a:rPr lang="en-GB" sz="2800" b="1" dirty="0" smtClean="0">
                <a:latin typeface="NTPreCursive" panose="03000400000000000000" pitchFamily="66" charset="0"/>
              </a:rPr>
              <a:t>2</a:t>
            </a:r>
            <a:r>
              <a:rPr lang="en-GB" sz="2800" dirty="0" smtClean="0">
                <a:latin typeface="NTPreCursive" panose="03000400000000000000" pitchFamily="66" charset="0"/>
              </a:rPr>
              <a:t> quarters of an amount, instead of just one, we start off exactly the same.</a:t>
            </a:r>
          </a:p>
        </p:txBody>
      </p:sp>
      <p:sp>
        <p:nvSpPr>
          <p:cNvPr id="9" name="Content Placeholder 2"/>
          <p:cNvSpPr txBox="1">
            <a:spLocks/>
          </p:cNvSpPr>
          <p:nvPr/>
        </p:nvSpPr>
        <p:spPr>
          <a:xfrm>
            <a:off x="4686692" y="4007627"/>
            <a:ext cx="3629724" cy="107755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dirty="0" smtClean="0">
                <a:latin typeface="NTPreCursive" panose="03000400000000000000" pitchFamily="66" charset="0"/>
              </a:rPr>
              <a:t>Once the whole number has been shared out, we look at the digit at the top of the fraction and circle that many of the groups.  We then count how many there are in those groups and it will give us the answer.</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78136" r="2542" b="53220"/>
          <a:stretch/>
        </p:blipFill>
        <p:spPr>
          <a:xfrm rot="5400000">
            <a:off x="1147662" y="1479055"/>
            <a:ext cx="1766806" cy="3208149"/>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l="53729" r="22543" b="53220"/>
          <a:stretch/>
        </p:blipFill>
        <p:spPr>
          <a:xfrm rot="5400000">
            <a:off x="5314562" y="1612752"/>
            <a:ext cx="1899251" cy="2808312"/>
          </a:xfrm>
          <a:prstGeom prst="rect">
            <a:avLst/>
          </a:prstGeom>
        </p:spPr>
      </p:pic>
      <p:sp>
        <p:nvSpPr>
          <p:cNvPr id="6" name="Rectangle 5"/>
          <p:cNvSpPr/>
          <p:nvPr/>
        </p:nvSpPr>
        <p:spPr>
          <a:xfrm>
            <a:off x="2987824" y="2420888"/>
            <a:ext cx="360040" cy="28803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ooter Placeholder 3"/>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142116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b="1" u="sng" dirty="0" smtClean="0">
                <a:solidFill>
                  <a:schemeClr val="tx2"/>
                </a:solidFill>
                <a:latin typeface="NTPreCursive" panose="03000400000000000000" pitchFamily="66" charset="0"/>
              </a:rPr>
              <a:t>Today’s Workshop</a:t>
            </a:r>
            <a:endParaRPr lang="en-GB" b="1" u="sng" dirty="0">
              <a:solidFill>
                <a:schemeClr val="tx2"/>
              </a:solidFill>
              <a:latin typeface="NTPreCursive" panose="03000400000000000000" pitchFamily="66" charset="0"/>
            </a:endParaRPr>
          </a:p>
        </p:txBody>
      </p:sp>
      <p:sp>
        <p:nvSpPr>
          <p:cNvPr id="3" name="Content Placeholder 2"/>
          <p:cNvSpPr>
            <a:spLocks noGrp="1"/>
          </p:cNvSpPr>
          <p:nvPr>
            <p:ph idx="1"/>
          </p:nvPr>
        </p:nvSpPr>
        <p:spPr>
          <a:xfrm>
            <a:off x="179512" y="836713"/>
            <a:ext cx="8784976" cy="2952327"/>
          </a:xfrm>
        </p:spPr>
        <p:txBody>
          <a:bodyPr>
            <a:normAutofit/>
          </a:bodyPr>
          <a:lstStyle/>
          <a:p>
            <a:pPr marL="0" indent="0" algn="ctr">
              <a:buNone/>
            </a:pPr>
            <a:r>
              <a:rPr lang="en-GB" sz="2300" b="1" i="1" dirty="0" smtClean="0">
                <a:solidFill>
                  <a:schemeClr val="tx2"/>
                </a:solidFill>
                <a:latin typeface="NTPreCursive" panose="03000400000000000000" pitchFamily="66" charset="0"/>
              </a:rPr>
              <a:t>Today we are going to make a snakes and ladders game with an added challenge</a:t>
            </a:r>
            <a:r>
              <a:rPr lang="en-GB" sz="2300" b="1" i="1" dirty="0" smtClean="0">
                <a:solidFill>
                  <a:schemeClr val="tx2"/>
                </a:solidFill>
              </a:rPr>
              <a:t>.</a:t>
            </a:r>
            <a:endParaRPr lang="en-GB" sz="2300" i="1" dirty="0">
              <a:solidFill>
                <a:schemeClr val="tx2"/>
              </a:solidFill>
            </a:endParaRPr>
          </a:p>
          <a:p>
            <a:pPr marL="514350" indent="-514350">
              <a:buAutoNum type="arabicPeriod"/>
            </a:pPr>
            <a:r>
              <a:rPr lang="en-GB" sz="2300" dirty="0" smtClean="0">
                <a:latin typeface="NTPreCursive" panose="03000400000000000000" pitchFamily="66" charset="0"/>
              </a:rPr>
              <a:t>First, make the dice and counters using scissors and glue provided.</a:t>
            </a:r>
          </a:p>
          <a:p>
            <a:pPr marL="514350" indent="-514350">
              <a:buAutoNum type="arabicPeriod"/>
            </a:pPr>
            <a:r>
              <a:rPr lang="en-GB" sz="2300" dirty="0" smtClean="0">
                <a:latin typeface="NTPreCursive" panose="03000400000000000000" pitchFamily="66" charset="0"/>
              </a:rPr>
              <a:t>Next, use the colours on your table to colour the squares on the board in a mix of the different colours (blue, green, pink, yellow)</a:t>
            </a:r>
          </a:p>
          <a:p>
            <a:pPr marL="514350" indent="-514350">
              <a:buAutoNum type="arabicPeriod"/>
            </a:pPr>
            <a:r>
              <a:rPr lang="en-GB" sz="2300" dirty="0" smtClean="0">
                <a:latin typeface="NTPreCursive" panose="03000400000000000000" pitchFamily="66" charset="0"/>
              </a:rPr>
              <a:t>After that you need to get some cards (6 blue, 6 green, 6 pink and </a:t>
            </a:r>
            <a:r>
              <a:rPr lang="en-GB" sz="2300" dirty="0">
                <a:latin typeface="NTPreCursive" panose="03000400000000000000" pitchFamily="66" charset="0"/>
              </a:rPr>
              <a:t>6</a:t>
            </a:r>
            <a:r>
              <a:rPr lang="en-GB" sz="2300" dirty="0" smtClean="0">
                <a:latin typeface="NTPreCursive" panose="03000400000000000000" pitchFamily="66" charset="0"/>
              </a:rPr>
              <a:t> yellow)</a:t>
            </a:r>
          </a:p>
          <a:p>
            <a:pPr marL="514350" indent="-514350">
              <a:buAutoNum type="arabicPeriod"/>
            </a:pPr>
            <a:r>
              <a:rPr lang="en-GB" sz="2300" dirty="0" smtClean="0">
                <a:latin typeface="NTPreCursive" panose="03000400000000000000" pitchFamily="66" charset="0"/>
              </a:rPr>
              <a:t>Then on each of the flash cards you are going to write one sum.  </a:t>
            </a:r>
            <a:endParaRPr lang="en-GB" sz="2300" dirty="0">
              <a:latin typeface="NTPreCursive" panose="03000400000000000000" pitchFamily="66" charset="0"/>
            </a:endParaRPr>
          </a:p>
        </p:txBody>
      </p:sp>
      <p:sp>
        <p:nvSpPr>
          <p:cNvPr id="4" name="TextBox 3"/>
          <p:cNvSpPr txBox="1"/>
          <p:nvPr/>
        </p:nvSpPr>
        <p:spPr>
          <a:xfrm>
            <a:off x="309966" y="3285509"/>
            <a:ext cx="1944216" cy="707886"/>
          </a:xfrm>
          <a:prstGeom prst="rect">
            <a:avLst/>
          </a:prstGeom>
          <a:noFill/>
          <a:ln>
            <a:solidFill>
              <a:schemeClr val="tx1"/>
            </a:solidFill>
          </a:ln>
        </p:spPr>
        <p:txBody>
          <a:bodyPr wrap="square" rtlCol="0">
            <a:spAutoFit/>
          </a:bodyPr>
          <a:lstStyle/>
          <a:p>
            <a:r>
              <a:rPr lang="en-GB" sz="2000" b="1" dirty="0" smtClean="0">
                <a:solidFill>
                  <a:schemeClr val="tx2"/>
                </a:solidFill>
                <a:latin typeface="NTPreCursive" panose="03000400000000000000" pitchFamily="66" charset="0"/>
              </a:rPr>
              <a:t>Addition sums</a:t>
            </a:r>
            <a:r>
              <a:rPr lang="en-GB" sz="2000" b="1" dirty="0" smtClean="0">
                <a:latin typeface="NTPreCursive" panose="03000400000000000000" pitchFamily="66" charset="0"/>
              </a:rPr>
              <a:t> on blue cards.  E.g. </a:t>
            </a:r>
            <a:endParaRPr lang="en-GB" sz="2000" b="1" dirty="0">
              <a:latin typeface="NTPreCursive" panose="03000400000000000000" pitchFamily="66" charset="0"/>
            </a:endParaRPr>
          </a:p>
        </p:txBody>
      </p:sp>
      <p:sp>
        <p:nvSpPr>
          <p:cNvPr id="8" name="TextBox 7"/>
          <p:cNvSpPr txBox="1"/>
          <p:nvPr/>
        </p:nvSpPr>
        <p:spPr>
          <a:xfrm>
            <a:off x="309966" y="4090583"/>
            <a:ext cx="1944216" cy="1261884"/>
          </a:xfrm>
          <a:prstGeom prst="rect">
            <a:avLst/>
          </a:prstGeom>
          <a:solidFill>
            <a:schemeClr val="tx2">
              <a:lumMod val="40000"/>
              <a:lumOff val="60000"/>
            </a:schemeClr>
          </a:solidFill>
          <a:ln>
            <a:solidFill>
              <a:schemeClr val="tx1"/>
            </a:solidFill>
          </a:ln>
        </p:spPr>
        <p:txBody>
          <a:bodyPr wrap="square" rtlCol="0">
            <a:spAutoFit/>
          </a:bodyPr>
          <a:lstStyle/>
          <a:p>
            <a:pPr algn="ctr"/>
            <a:endParaRPr lang="en-GB" sz="2400" b="1" dirty="0" smtClean="0">
              <a:latin typeface="NTPreCursive" panose="03000400000000000000" pitchFamily="66" charset="0"/>
            </a:endParaRPr>
          </a:p>
          <a:p>
            <a:pPr algn="ctr"/>
            <a:r>
              <a:rPr lang="en-GB" sz="3200" b="1" dirty="0" smtClean="0">
                <a:latin typeface="NTPreCursive" panose="03000400000000000000" pitchFamily="66" charset="0"/>
              </a:rPr>
              <a:t>58 + 36 =</a:t>
            </a:r>
          </a:p>
          <a:p>
            <a:pPr algn="ctr"/>
            <a:endParaRPr lang="en-GB" sz="2000" b="1" dirty="0">
              <a:latin typeface="NTPreCursive" panose="03000400000000000000" pitchFamily="66" charset="0"/>
            </a:endParaRPr>
          </a:p>
        </p:txBody>
      </p:sp>
      <p:sp>
        <p:nvSpPr>
          <p:cNvPr id="11" name="TextBox 10"/>
          <p:cNvSpPr txBox="1"/>
          <p:nvPr/>
        </p:nvSpPr>
        <p:spPr>
          <a:xfrm>
            <a:off x="2422541" y="3285509"/>
            <a:ext cx="1944216" cy="707886"/>
          </a:xfrm>
          <a:prstGeom prst="rect">
            <a:avLst/>
          </a:prstGeom>
          <a:noFill/>
          <a:ln>
            <a:solidFill>
              <a:schemeClr val="tx1"/>
            </a:solidFill>
          </a:ln>
        </p:spPr>
        <p:txBody>
          <a:bodyPr wrap="square" rtlCol="0">
            <a:spAutoFit/>
          </a:bodyPr>
          <a:lstStyle/>
          <a:p>
            <a:r>
              <a:rPr lang="en-GB" sz="2000" b="1" dirty="0" smtClean="0">
                <a:solidFill>
                  <a:srgbClr val="00B050"/>
                </a:solidFill>
                <a:latin typeface="NTPreCursive" panose="03000400000000000000" pitchFamily="66" charset="0"/>
              </a:rPr>
              <a:t>Subtraction sums </a:t>
            </a:r>
            <a:r>
              <a:rPr lang="en-GB" sz="2000" b="1" dirty="0" smtClean="0">
                <a:latin typeface="NTPreCursive" panose="03000400000000000000" pitchFamily="66" charset="0"/>
              </a:rPr>
              <a:t>on green cards.  E.g. </a:t>
            </a:r>
            <a:endParaRPr lang="en-GB" sz="2000" b="1" dirty="0">
              <a:latin typeface="NTPreCursive" panose="03000400000000000000" pitchFamily="66" charset="0"/>
            </a:endParaRPr>
          </a:p>
        </p:txBody>
      </p:sp>
      <p:sp>
        <p:nvSpPr>
          <p:cNvPr id="13" name="TextBox 12"/>
          <p:cNvSpPr txBox="1"/>
          <p:nvPr/>
        </p:nvSpPr>
        <p:spPr>
          <a:xfrm>
            <a:off x="4558438" y="3285509"/>
            <a:ext cx="1944216" cy="707886"/>
          </a:xfrm>
          <a:prstGeom prst="rect">
            <a:avLst/>
          </a:prstGeom>
          <a:noFill/>
          <a:ln>
            <a:solidFill>
              <a:schemeClr val="tx1"/>
            </a:solidFill>
          </a:ln>
        </p:spPr>
        <p:txBody>
          <a:bodyPr wrap="square" rtlCol="0">
            <a:spAutoFit/>
          </a:bodyPr>
          <a:lstStyle/>
          <a:p>
            <a:r>
              <a:rPr lang="en-GB" sz="2000" b="1" dirty="0" smtClean="0">
                <a:solidFill>
                  <a:schemeClr val="accent4">
                    <a:lumMod val="60000"/>
                    <a:lumOff val="40000"/>
                  </a:schemeClr>
                </a:solidFill>
                <a:latin typeface="NTPreCursive" panose="03000400000000000000" pitchFamily="66" charset="0"/>
              </a:rPr>
              <a:t>Multiplication sums </a:t>
            </a:r>
            <a:r>
              <a:rPr lang="en-GB" sz="2000" b="1" dirty="0" smtClean="0">
                <a:latin typeface="NTPreCursive" panose="03000400000000000000" pitchFamily="66" charset="0"/>
              </a:rPr>
              <a:t>on pink cards.  E.g. </a:t>
            </a:r>
            <a:endParaRPr lang="en-GB" sz="2000" b="1" dirty="0">
              <a:latin typeface="NTPreCursive" panose="03000400000000000000" pitchFamily="66" charset="0"/>
            </a:endParaRPr>
          </a:p>
        </p:txBody>
      </p:sp>
      <p:sp>
        <p:nvSpPr>
          <p:cNvPr id="15" name="TextBox 14"/>
          <p:cNvSpPr txBox="1"/>
          <p:nvPr/>
        </p:nvSpPr>
        <p:spPr>
          <a:xfrm>
            <a:off x="6893921" y="3292781"/>
            <a:ext cx="1944216" cy="1015663"/>
          </a:xfrm>
          <a:prstGeom prst="rect">
            <a:avLst/>
          </a:prstGeom>
          <a:noFill/>
          <a:ln>
            <a:solidFill>
              <a:schemeClr val="tx1"/>
            </a:solidFill>
          </a:ln>
        </p:spPr>
        <p:txBody>
          <a:bodyPr wrap="square" rtlCol="0">
            <a:spAutoFit/>
          </a:bodyPr>
          <a:lstStyle/>
          <a:p>
            <a:r>
              <a:rPr lang="en-GB" sz="2000" b="1" dirty="0" smtClean="0">
                <a:solidFill>
                  <a:srgbClr val="CCCC00"/>
                </a:solidFill>
                <a:latin typeface="NTPreCursive" panose="03000400000000000000" pitchFamily="66" charset="0"/>
              </a:rPr>
              <a:t>Division or fraction sums </a:t>
            </a:r>
            <a:r>
              <a:rPr lang="en-GB" sz="2000" b="1" dirty="0" smtClean="0">
                <a:latin typeface="NTPreCursive" panose="03000400000000000000" pitchFamily="66" charset="0"/>
              </a:rPr>
              <a:t>on yellow cards.  E.g. </a:t>
            </a:r>
            <a:endParaRPr lang="en-GB" sz="2000" b="1" dirty="0">
              <a:latin typeface="NTPreCursive" panose="03000400000000000000" pitchFamily="66" charset="0"/>
            </a:endParaRPr>
          </a:p>
        </p:txBody>
      </p:sp>
      <p:sp>
        <p:nvSpPr>
          <p:cNvPr id="20" name="TextBox 19"/>
          <p:cNvSpPr txBox="1"/>
          <p:nvPr/>
        </p:nvSpPr>
        <p:spPr>
          <a:xfrm>
            <a:off x="2422541" y="4090583"/>
            <a:ext cx="1944216" cy="1261884"/>
          </a:xfrm>
          <a:prstGeom prst="rect">
            <a:avLst/>
          </a:prstGeom>
          <a:solidFill>
            <a:srgbClr val="92D050"/>
          </a:solidFill>
          <a:ln>
            <a:solidFill>
              <a:schemeClr val="tx1"/>
            </a:solidFill>
          </a:ln>
        </p:spPr>
        <p:txBody>
          <a:bodyPr wrap="square" rtlCol="0">
            <a:spAutoFit/>
          </a:bodyPr>
          <a:lstStyle/>
          <a:p>
            <a:pPr algn="ctr"/>
            <a:endParaRPr lang="en-GB" sz="2400" b="1" dirty="0" smtClean="0">
              <a:latin typeface="NTPreCursive" panose="03000400000000000000" pitchFamily="66" charset="0"/>
            </a:endParaRPr>
          </a:p>
          <a:p>
            <a:pPr algn="ctr"/>
            <a:r>
              <a:rPr lang="en-GB" sz="3200" b="1" dirty="0" smtClean="0">
                <a:latin typeface="NTPreCursive" panose="03000400000000000000" pitchFamily="66" charset="0"/>
              </a:rPr>
              <a:t>84 </a:t>
            </a:r>
            <a:r>
              <a:rPr lang="en-GB" sz="3200" b="1" dirty="0">
                <a:latin typeface="NTPreCursive" panose="03000400000000000000" pitchFamily="66" charset="0"/>
              </a:rPr>
              <a:t>-</a:t>
            </a:r>
            <a:r>
              <a:rPr lang="en-GB" sz="3200" b="1" dirty="0" smtClean="0">
                <a:latin typeface="NTPreCursive" panose="03000400000000000000" pitchFamily="66" charset="0"/>
              </a:rPr>
              <a:t> 43 =</a:t>
            </a:r>
          </a:p>
          <a:p>
            <a:pPr algn="ctr"/>
            <a:endParaRPr lang="en-GB" sz="2000" b="1" dirty="0">
              <a:latin typeface="NTPreCursive" panose="03000400000000000000" pitchFamily="66" charset="0"/>
            </a:endParaRPr>
          </a:p>
        </p:txBody>
      </p:sp>
      <p:sp>
        <p:nvSpPr>
          <p:cNvPr id="21" name="TextBox 20"/>
          <p:cNvSpPr txBox="1"/>
          <p:nvPr/>
        </p:nvSpPr>
        <p:spPr>
          <a:xfrm>
            <a:off x="4558438" y="4092245"/>
            <a:ext cx="1944216" cy="1261884"/>
          </a:xfrm>
          <a:prstGeom prst="rect">
            <a:avLst/>
          </a:prstGeom>
          <a:solidFill>
            <a:schemeClr val="accent4">
              <a:lumMod val="40000"/>
              <a:lumOff val="60000"/>
            </a:schemeClr>
          </a:solidFill>
          <a:ln>
            <a:solidFill>
              <a:schemeClr val="tx1"/>
            </a:solidFill>
          </a:ln>
        </p:spPr>
        <p:txBody>
          <a:bodyPr wrap="square" rtlCol="0">
            <a:spAutoFit/>
          </a:bodyPr>
          <a:lstStyle/>
          <a:p>
            <a:pPr algn="ctr"/>
            <a:endParaRPr lang="en-GB" sz="2400" b="1" dirty="0" smtClean="0">
              <a:latin typeface="NTPreCursive" panose="03000400000000000000" pitchFamily="66" charset="0"/>
            </a:endParaRPr>
          </a:p>
          <a:p>
            <a:pPr algn="ctr"/>
            <a:r>
              <a:rPr lang="en-GB" sz="3200" b="1" dirty="0">
                <a:latin typeface="NTPreCursive" panose="03000400000000000000" pitchFamily="66" charset="0"/>
              </a:rPr>
              <a:t>4</a:t>
            </a:r>
            <a:r>
              <a:rPr lang="en-GB" sz="3200" b="1" dirty="0" smtClean="0">
                <a:latin typeface="NTPreCursive" panose="03000400000000000000" pitchFamily="66" charset="0"/>
              </a:rPr>
              <a:t> </a:t>
            </a:r>
            <a:r>
              <a:rPr lang="en-GB" sz="3200" b="1" dirty="0">
                <a:latin typeface="NTPreCursive" panose="03000400000000000000" pitchFamily="66" charset="0"/>
              </a:rPr>
              <a:t>x</a:t>
            </a:r>
            <a:r>
              <a:rPr lang="en-GB" sz="3200" b="1" dirty="0" smtClean="0">
                <a:latin typeface="NTPreCursive" panose="03000400000000000000" pitchFamily="66" charset="0"/>
              </a:rPr>
              <a:t> 10 =</a:t>
            </a:r>
          </a:p>
          <a:p>
            <a:pPr algn="ctr"/>
            <a:endParaRPr lang="en-GB" sz="2000" b="1" dirty="0">
              <a:latin typeface="NTPreCursive" panose="03000400000000000000" pitchFamily="66" charset="0"/>
            </a:endParaRPr>
          </a:p>
        </p:txBody>
      </p:sp>
      <p:sp>
        <p:nvSpPr>
          <p:cNvPr id="22" name="TextBox 21"/>
          <p:cNvSpPr txBox="1"/>
          <p:nvPr/>
        </p:nvSpPr>
        <p:spPr>
          <a:xfrm>
            <a:off x="6876256" y="4438602"/>
            <a:ext cx="1944216" cy="1384995"/>
          </a:xfrm>
          <a:prstGeom prst="rect">
            <a:avLst/>
          </a:prstGeom>
          <a:solidFill>
            <a:srgbClr val="FFFF00"/>
          </a:solidFill>
          <a:ln>
            <a:solidFill>
              <a:schemeClr val="tx1"/>
            </a:solidFill>
          </a:ln>
        </p:spPr>
        <p:txBody>
          <a:bodyPr wrap="square" rtlCol="0">
            <a:spAutoFit/>
          </a:bodyPr>
          <a:lstStyle/>
          <a:p>
            <a:pPr algn="ctr"/>
            <a:r>
              <a:rPr lang="en-GB" sz="3200" b="1" dirty="0" smtClean="0">
                <a:latin typeface="NTPreCursive" panose="03000400000000000000" pitchFamily="66" charset="0"/>
              </a:rPr>
              <a:t>12 </a:t>
            </a:r>
            <a:r>
              <a:rPr lang="en-GB" sz="3200" b="1" dirty="0" smtClean="0">
                <a:latin typeface="Times New Roman"/>
                <a:cs typeface="Times New Roman"/>
              </a:rPr>
              <a:t>÷ </a:t>
            </a:r>
            <a:r>
              <a:rPr lang="en-GB" sz="3200" b="1" dirty="0" smtClean="0">
                <a:latin typeface="NTPreCursive" panose="03000400000000000000" pitchFamily="66" charset="0"/>
                <a:cs typeface="Times New Roman"/>
              </a:rPr>
              <a:t>3</a:t>
            </a:r>
            <a:r>
              <a:rPr lang="en-GB" sz="3200" b="1" dirty="0" smtClean="0">
                <a:latin typeface="NTPreCursive" panose="03000400000000000000" pitchFamily="66" charset="0"/>
              </a:rPr>
              <a:t>  =</a:t>
            </a:r>
          </a:p>
          <a:p>
            <a:pPr algn="ctr"/>
            <a:r>
              <a:rPr lang="en-GB" sz="1600" b="1" dirty="0" smtClean="0">
                <a:latin typeface="NTPreCursive" panose="03000400000000000000" pitchFamily="66" charset="0"/>
              </a:rPr>
              <a:t>Make sure the numbers you choose divide equally.</a:t>
            </a:r>
          </a:p>
          <a:p>
            <a:pPr algn="ctr"/>
            <a:endParaRPr lang="en-GB" sz="2000" b="1" dirty="0">
              <a:latin typeface="NTPreCursive" panose="03000400000000000000" pitchFamily="66" charset="0"/>
            </a:endParaRPr>
          </a:p>
        </p:txBody>
      </p:sp>
      <p:sp>
        <p:nvSpPr>
          <p:cNvPr id="23" name="Content Placeholder 2"/>
          <p:cNvSpPr txBox="1">
            <a:spLocks/>
          </p:cNvSpPr>
          <p:nvPr/>
        </p:nvSpPr>
        <p:spPr>
          <a:xfrm>
            <a:off x="309966" y="5489172"/>
            <a:ext cx="8784976" cy="6986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300" dirty="0" smtClean="0">
                <a:latin typeface="NTPreCursive" panose="03000400000000000000" pitchFamily="66" charset="0"/>
              </a:rPr>
              <a:t>5. Finally you are ready to play snakes and ladders.  When </a:t>
            </a:r>
          </a:p>
          <a:p>
            <a:pPr marL="0" indent="0">
              <a:buNone/>
            </a:pPr>
            <a:r>
              <a:rPr lang="en-GB" sz="2300" dirty="0" smtClean="0">
                <a:latin typeface="NTPreCursive" panose="03000400000000000000" pitchFamily="66" charset="0"/>
              </a:rPr>
              <a:t>you land on a coloured square, you must pick up a card of that colour and answer the sum on it  before playing on.</a:t>
            </a:r>
            <a:endParaRPr lang="en-GB" sz="2300" dirty="0">
              <a:latin typeface="NTPreCursive" panose="03000400000000000000" pitchFamily="66" charset="0"/>
            </a:endParaRPr>
          </a:p>
        </p:txBody>
      </p:sp>
      <p:sp>
        <p:nvSpPr>
          <p:cNvPr id="5" name="Footer Placeholder 4"/>
          <p:cNvSpPr>
            <a:spLocks noGrp="1"/>
          </p:cNvSpPr>
          <p:nvPr>
            <p:ph type="ftr" sz="quarter" idx="11"/>
          </p:nvPr>
        </p:nvSpPr>
        <p:spPr/>
        <p:txBody>
          <a:bodyPr/>
          <a:lstStyle/>
          <a:p>
            <a:r>
              <a:rPr lang="en-GB" smtClean="0"/>
              <a:t>K.Lewis 2020</a:t>
            </a:r>
            <a:endParaRPr lang="en-GB"/>
          </a:p>
        </p:txBody>
      </p:sp>
    </p:spTree>
    <p:extLst>
      <p:ext uri="{BB962C8B-B14F-4D97-AF65-F5344CB8AC3E}">
        <p14:creationId xmlns:p14="http://schemas.microsoft.com/office/powerpoint/2010/main" val="17026847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544</TotalTime>
  <Words>1285</Words>
  <Application>Microsoft Office PowerPoint</Application>
  <PresentationFormat>On-screen Show (4:3)</PresentationFormat>
  <Paragraphs>173</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NTPreCursive</vt:lpstr>
      <vt:lpstr>Times New Roman</vt:lpstr>
      <vt:lpstr>Wingdings</vt:lpstr>
      <vt:lpstr>Office Theme</vt:lpstr>
      <vt:lpstr> Year 2 Maths - The Four Operations   </vt:lpstr>
      <vt:lpstr>In year 2 children are expected to be able to add, subtract, multiply and divide.</vt:lpstr>
      <vt:lpstr>Addition to 100.</vt:lpstr>
      <vt:lpstr>Addition to 100.</vt:lpstr>
      <vt:lpstr>Addition to 100.</vt:lpstr>
      <vt:lpstr>Addition to 100.</vt:lpstr>
      <vt:lpstr>Addition to 100.</vt:lpstr>
      <vt:lpstr>Subtraction to 100.</vt:lpstr>
      <vt:lpstr>Subtraction to 100.</vt:lpstr>
      <vt:lpstr>Subtraction to 100.</vt:lpstr>
      <vt:lpstr>Subtraction to 100.</vt:lpstr>
      <vt:lpstr>Subtraction to 100.</vt:lpstr>
      <vt:lpstr>Multiplication</vt:lpstr>
      <vt:lpstr>Multiplication</vt:lpstr>
      <vt:lpstr>Multiplication</vt:lpstr>
      <vt:lpstr>Multiplication</vt:lpstr>
      <vt:lpstr>Multiplication.</vt:lpstr>
      <vt:lpstr>Division</vt:lpstr>
      <vt:lpstr>Division</vt:lpstr>
      <vt:lpstr>Fractions</vt:lpstr>
      <vt:lpstr>Fractions</vt:lpstr>
      <vt:lpstr>Fractions</vt:lpstr>
      <vt:lpstr>Today’s Workshop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Maths The four operations</dc:title>
  <dc:creator>Katie Lewis</dc:creator>
  <cp:lastModifiedBy>Katie Lewis</cp:lastModifiedBy>
  <cp:revision>21</cp:revision>
  <dcterms:created xsi:type="dcterms:W3CDTF">2019-02-11T08:21:11Z</dcterms:created>
  <dcterms:modified xsi:type="dcterms:W3CDTF">2020-04-30T08:25:23Z</dcterms:modified>
</cp:coreProperties>
</file>